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背景パターン" id="92" name="Google Shape;92;p1"/>
          <p:cNvPicPr preferRelativeResize="0"/>
          <p:nvPr/>
        </p:nvPicPr>
        <p:blipFill rotWithShape="1">
          <a:blip r:embed="rId3">
            <a:alphaModFix/>
          </a:blip>
          <a:srcRect b="0" l="0" r="0" t="0"/>
          <a:stretch/>
        </p:blipFill>
        <p:spPr>
          <a:xfrm>
            <a:off x="0" y="0"/>
            <a:ext cx="12278386" cy="6858000"/>
          </a:xfrm>
          <a:prstGeom prst="rect">
            <a:avLst/>
          </a:prstGeom>
          <a:noFill/>
          <a:ln>
            <a:noFill/>
          </a:ln>
        </p:spPr>
      </p:pic>
      <p:grpSp>
        <p:nvGrpSpPr>
          <p:cNvPr id="93" name="Google Shape;93;p1"/>
          <p:cNvGrpSpPr/>
          <p:nvPr/>
        </p:nvGrpSpPr>
        <p:grpSpPr>
          <a:xfrm>
            <a:off x="3605535" y="4582570"/>
            <a:ext cx="7456473" cy="907621"/>
            <a:chOff x="1460591" y="5342640"/>
            <a:chExt cx="9380206" cy="1145208"/>
          </a:xfrm>
        </p:grpSpPr>
        <p:grpSp>
          <p:nvGrpSpPr>
            <p:cNvPr id="94" name="Google Shape;94;p1"/>
            <p:cNvGrpSpPr/>
            <p:nvPr/>
          </p:nvGrpSpPr>
          <p:grpSpPr>
            <a:xfrm>
              <a:off x="1460591" y="5342641"/>
              <a:ext cx="2539613" cy="812320"/>
              <a:chOff x="1326772" y="5067191"/>
              <a:chExt cx="2539613" cy="812320"/>
            </a:xfrm>
          </p:grpSpPr>
          <p:pic>
            <p:nvPicPr>
              <p:cNvPr descr="ロゴ&#10;&#10;自動的に生成された説明" id="95" name="Google Shape;95;p1"/>
              <p:cNvPicPr preferRelativeResize="0"/>
              <p:nvPr/>
            </p:nvPicPr>
            <p:blipFill rotWithShape="1">
              <a:blip r:embed="rId4">
                <a:alphaModFix/>
              </a:blip>
              <a:srcRect b="0" l="0" r="0" t="0"/>
              <a:stretch/>
            </p:blipFill>
            <p:spPr>
              <a:xfrm>
                <a:off x="1326772" y="5067191"/>
                <a:ext cx="718658" cy="803387"/>
              </a:xfrm>
              <a:prstGeom prst="rect">
                <a:avLst/>
              </a:prstGeom>
              <a:noFill/>
              <a:ln>
                <a:noFill/>
              </a:ln>
              <a:effectLst>
                <a:outerShdw blurRad="50800" rotWithShape="0" algn="t" dir="5400000" dist="38100">
                  <a:srgbClr val="000000">
                    <a:alpha val="40000"/>
                  </a:srgbClr>
                </a:outerShdw>
              </a:effectLst>
            </p:spPr>
          </p:pic>
          <p:sp>
            <p:nvSpPr>
              <p:cNvPr id="96" name="Google Shape;96;p1"/>
              <p:cNvSpPr txBox="1"/>
              <p:nvPr/>
            </p:nvSpPr>
            <p:spPr>
              <a:xfrm>
                <a:off x="2057719" y="5161128"/>
                <a:ext cx="1808666"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集客に強いセミナー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97" name="Google Shape;97;p1"/>
            <p:cNvGrpSpPr/>
            <p:nvPr/>
          </p:nvGrpSpPr>
          <p:grpSpPr>
            <a:xfrm>
              <a:off x="4099023" y="5342640"/>
              <a:ext cx="3845154" cy="812320"/>
              <a:chOff x="4326716" y="5067190"/>
              <a:chExt cx="3845154" cy="812320"/>
            </a:xfrm>
          </p:grpSpPr>
          <p:pic>
            <p:nvPicPr>
              <p:cNvPr descr="ロゴ&#10;&#10;自動的に生成された説明" id="98" name="Google Shape;98;p1"/>
              <p:cNvPicPr preferRelativeResize="0"/>
              <p:nvPr/>
            </p:nvPicPr>
            <p:blipFill rotWithShape="1">
              <a:blip r:embed="rId4">
                <a:alphaModFix/>
              </a:blip>
              <a:srcRect b="0" l="0" r="0" t="0"/>
              <a:stretch/>
            </p:blipFill>
            <p:spPr>
              <a:xfrm>
                <a:off x="4326716" y="5067190"/>
                <a:ext cx="718659" cy="803388"/>
              </a:xfrm>
              <a:prstGeom prst="rect">
                <a:avLst/>
              </a:prstGeom>
              <a:noFill/>
              <a:ln>
                <a:noFill/>
              </a:ln>
              <a:effectLst>
                <a:outerShdw blurRad="50800" rotWithShape="0" algn="t" dir="5400000" dist="38100">
                  <a:srgbClr val="000000">
                    <a:alpha val="40000"/>
                  </a:srgbClr>
                </a:outerShdw>
              </a:effectLst>
            </p:spPr>
          </p:pic>
          <p:sp>
            <p:nvSpPr>
              <p:cNvPr id="99" name="Google Shape;99;p1"/>
              <p:cNvSpPr txBox="1"/>
              <p:nvPr/>
            </p:nvSpPr>
            <p:spPr>
              <a:xfrm>
                <a:off x="5071079" y="5161127"/>
                <a:ext cx="3100791"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新規の商談獲得に強いセミナー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100" name="Google Shape;100;p1"/>
            <p:cNvGrpSpPr/>
            <p:nvPr/>
          </p:nvGrpSpPr>
          <p:grpSpPr>
            <a:xfrm>
              <a:off x="7604531" y="5342641"/>
              <a:ext cx="2898584" cy="812320"/>
              <a:chOff x="8374484" y="5067191"/>
              <a:chExt cx="2898584" cy="812320"/>
            </a:xfrm>
          </p:grpSpPr>
          <p:pic>
            <p:nvPicPr>
              <p:cNvPr descr="ロゴ&#10;&#10;自動的に生成された説明" id="101" name="Google Shape;101;p1"/>
              <p:cNvPicPr preferRelativeResize="0"/>
              <p:nvPr/>
            </p:nvPicPr>
            <p:blipFill rotWithShape="1">
              <a:blip r:embed="rId4">
                <a:alphaModFix/>
              </a:blip>
              <a:srcRect b="0" l="0" r="0" t="0"/>
              <a:stretch/>
            </p:blipFill>
            <p:spPr>
              <a:xfrm>
                <a:off x="8374484" y="5067191"/>
                <a:ext cx="718658" cy="803387"/>
              </a:xfrm>
              <a:prstGeom prst="rect">
                <a:avLst/>
              </a:prstGeom>
              <a:noFill/>
              <a:ln>
                <a:noFill/>
              </a:ln>
              <a:effectLst>
                <a:outerShdw blurRad="50800" rotWithShape="0" algn="t" dir="5400000" dist="38100">
                  <a:srgbClr val="000000">
                    <a:alpha val="40000"/>
                  </a:srgbClr>
                </a:outerShdw>
              </a:effectLst>
            </p:spPr>
          </p:pic>
          <p:sp>
            <p:nvSpPr>
              <p:cNvPr id="102" name="Google Shape;102;p1"/>
              <p:cNvSpPr txBox="1"/>
              <p:nvPr/>
            </p:nvSpPr>
            <p:spPr>
              <a:xfrm>
                <a:off x="9115408" y="5161128"/>
                <a:ext cx="2157660"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IT責任者が選ぶセミナー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sp>
          <p:nvSpPr>
            <p:cNvPr id="103" name="Google Shape;103;p1"/>
            <p:cNvSpPr txBox="1"/>
            <p:nvPr/>
          </p:nvSpPr>
          <p:spPr>
            <a:xfrm>
              <a:off x="6365812" y="6235477"/>
              <a:ext cx="4474985" cy="252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pic>
        <p:nvPicPr>
          <p:cNvPr descr="黒い背景に白い文字がある&#10;&#10;中程度の精度で自動的に生成された説明" id="104" name="Google Shape;104;p1"/>
          <p:cNvPicPr preferRelativeResize="0"/>
          <p:nvPr/>
        </p:nvPicPr>
        <p:blipFill rotWithShape="1">
          <a:blip r:embed="rId5">
            <a:alphaModFix/>
          </a:blip>
          <a:srcRect b="0" l="0" r="0" t="0"/>
          <a:stretch/>
        </p:blipFill>
        <p:spPr>
          <a:xfrm>
            <a:off x="739971" y="1349444"/>
            <a:ext cx="3224904" cy="3224904"/>
          </a:xfrm>
          <a:prstGeom prst="rect">
            <a:avLst/>
          </a:prstGeom>
          <a:noFill/>
          <a:ln>
            <a:noFill/>
          </a:ln>
        </p:spPr>
      </p:pic>
      <p:sp>
        <p:nvSpPr>
          <p:cNvPr id="105" name="Google Shape;105;p1"/>
          <p:cNvSpPr txBox="1"/>
          <p:nvPr>
            <p:ph type="ctrTitle"/>
          </p:nvPr>
        </p:nvSpPr>
        <p:spPr>
          <a:xfrm>
            <a:off x="3750500" y="2705929"/>
            <a:ext cx="7225176" cy="1602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6000"/>
              <a:buNone/>
            </a:pPr>
            <a:r>
              <a:rPr b="1" lang="ja-JP" sz="3600">
                <a:solidFill>
                  <a:schemeClr val="lt1"/>
                </a:solidFill>
                <a:latin typeface="BIZ UDPGothic"/>
                <a:ea typeface="BIZ UDPGothic"/>
                <a:cs typeface="BIZ UDPGothic"/>
                <a:sym typeface="BIZ UDPGothic"/>
              </a:rPr>
              <a:t>ウェビナー</a:t>
            </a:r>
            <a:r>
              <a:rPr b="1" lang="ja-JP" sz="2400">
                <a:solidFill>
                  <a:schemeClr val="lt1"/>
                </a:solidFill>
                <a:latin typeface="BIZ UDPGothic"/>
                <a:ea typeface="BIZ UDPGothic"/>
                <a:cs typeface="BIZ UDPGothic"/>
                <a:sym typeface="BIZ UDPGothic"/>
              </a:rPr>
              <a:t>を</a:t>
            </a:r>
            <a:r>
              <a:rPr b="1" lang="ja-JP" sz="3600">
                <a:solidFill>
                  <a:schemeClr val="lt1"/>
                </a:solidFill>
                <a:latin typeface="BIZ UDPGothic"/>
                <a:ea typeface="BIZ UDPGothic"/>
                <a:cs typeface="BIZ UDPGothic"/>
                <a:sym typeface="BIZ UDPGothic"/>
              </a:rPr>
              <a:t>起点とした</a:t>
            </a:r>
            <a:br>
              <a:rPr b="1" lang="ja-JP" sz="3600">
                <a:solidFill>
                  <a:schemeClr val="lt1"/>
                </a:solidFill>
                <a:latin typeface="BIZ UDPGothic"/>
                <a:ea typeface="BIZ UDPGothic"/>
                <a:cs typeface="BIZ UDPGothic"/>
                <a:sym typeface="BIZ UDPGothic"/>
              </a:rPr>
            </a:br>
            <a:r>
              <a:rPr b="1" lang="ja-JP" sz="3600">
                <a:solidFill>
                  <a:schemeClr val="lt1"/>
                </a:solidFill>
                <a:latin typeface="BIZ UDPGothic"/>
                <a:ea typeface="BIZ UDPGothic"/>
                <a:cs typeface="BIZ UDPGothic"/>
                <a:sym typeface="BIZ UDPGothic"/>
              </a:rPr>
              <a:t>“本気”</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BtoBマーケティング支援</a:t>
            </a:r>
            <a:br>
              <a:rPr b="1" lang="ja-JP" sz="3600">
                <a:solidFill>
                  <a:schemeClr val="lt1"/>
                </a:solidFill>
                <a:latin typeface="BIZ UDPGothic"/>
                <a:ea typeface="BIZ UDPGothic"/>
                <a:cs typeface="BIZ UDPGothic"/>
                <a:sym typeface="BIZ UDPGothic"/>
              </a:rPr>
            </a:br>
            <a:r>
              <a:rPr b="1" lang="ja-JP">
                <a:solidFill>
                  <a:schemeClr val="lt1"/>
                </a:solidFill>
                <a:latin typeface="BIZ UDPGothic"/>
                <a:ea typeface="BIZ UDPGothic"/>
                <a:cs typeface="BIZ UDPGothic"/>
                <a:sym typeface="BIZ UDPGothic"/>
              </a:rPr>
              <a:t>「マジセミ」</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ご紹介</a:t>
            </a:r>
            <a:endParaRPr>
              <a:latin typeface="BIZ UDPGothic"/>
              <a:ea typeface="BIZ UDPGothic"/>
              <a:cs typeface="BIZ UDPGothic"/>
              <a:sym typeface="BIZ UDPGothic"/>
            </a:endParaRPr>
          </a:p>
        </p:txBody>
      </p:sp>
      <p:sp>
        <p:nvSpPr>
          <p:cNvPr id="106" name="Google Shape;106;p1"/>
          <p:cNvSpPr txBox="1"/>
          <p:nvPr/>
        </p:nvSpPr>
        <p:spPr>
          <a:xfrm>
            <a:off x="3750500" y="1471868"/>
            <a:ext cx="7225176" cy="55879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Arial"/>
              <a:buNone/>
            </a:pPr>
            <a:r>
              <a:rPr b="0" i="0" lang="ja-JP" sz="2000" u="none" cap="none" strike="noStrike">
                <a:solidFill>
                  <a:schemeClr val="lt1"/>
                </a:solidFill>
                <a:latin typeface="BIZ UDPGothic"/>
                <a:ea typeface="BIZ UDPGothic"/>
                <a:cs typeface="BIZ UDPGothic"/>
                <a:sym typeface="BIZ UDPGothic"/>
              </a:rPr>
              <a:t>はじめて「マジセミ」をご検討される方へ</a:t>
            </a:r>
            <a:endParaRPr b="0" i="0" sz="1400" u="none" cap="none" strike="noStrike">
              <a:solidFill>
                <a:srgbClr val="000000"/>
              </a:solidFill>
              <a:latin typeface="BIZ UDPGothic"/>
              <a:ea typeface="BIZ UDPGothic"/>
              <a:cs typeface="BIZ UDPGothic"/>
              <a:sym typeface="BIZ UDPGothic"/>
            </a:endParaRPr>
          </a:p>
        </p:txBody>
      </p:sp>
      <p:cxnSp>
        <p:nvCxnSpPr>
          <p:cNvPr id="107" name="Google Shape;107;p1"/>
          <p:cNvCxnSpPr/>
          <p:nvPr/>
        </p:nvCxnSpPr>
        <p:spPr>
          <a:xfrm>
            <a:off x="3578582" y="1699591"/>
            <a:ext cx="0" cy="2524610"/>
          </a:xfrm>
          <a:prstGeom prst="straightConnector1">
            <a:avLst/>
          </a:prstGeom>
          <a:noFill/>
          <a:ln cap="flat" cmpd="sng" w="44450">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0"/>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78" name="Google Shape;278;p10"/>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10"/>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ウェビナーを活用した東南アジア進出支援</a:t>
            </a:r>
            <a:endParaRPr b="1" i="0" sz="2000" u="none" cap="none" strike="noStrike">
              <a:solidFill>
                <a:schemeClr val="accent4"/>
              </a:solidFill>
              <a:latin typeface="BIZ UDPGothic"/>
              <a:ea typeface="BIZ UDPGothic"/>
              <a:cs typeface="BIZ UDPGothic"/>
              <a:sym typeface="BIZ UDPGothic"/>
            </a:endParaRPr>
          </a:p>
        </p:txBody>
      </p:sp>
      <p:sp>
        <p:nvSpPr>
          <p:cNvPr id="280" name="Google Shape;280;p10"/>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pic>
        <p:nvPicPr>
          <p:cNvPr id="281" name="Google Shape;281;p10"/>
          <p:cNvPicPr preferRelativeResize="0"/>
          <p:nvPr/>
        </p:nvPicPr>
        <p:blipFill rotWithShape="1">
          <a:blip r:embed="rId3">
            <a:alphaModFix/>
          </a:blip>
          <a:srcRect b="0" l="0" r="0" t="0"/>
          <a:stretch/>
        </p:blipFill>
        <p:spPr>
          <a:xfrm>
            <a:off x="338978" y="918883"/>
            <a:ext cx="8190863" cy="5743267"/>
          </a:xfrm>
          <a:prstGeom prst="rect">
            <a:avLst/>
          </a:prstGeom>
          <a:noFill/>
          <a:ln>
            <a:noFill/>
          </a:ln>
        </p:spPr>
      </p:pic>
      <p:sp>
        <p:nvSpPr>
          <p:cNvPr id="282" name="Google Shape;282;p10"/>
          <p:cNvSpPr txBox="1"/>
          <p:nvPr/>
        </p:nvSpPr>
        <p:spPr>
          <a:xfrm>
            <a:off x="8722580" y="1025502"/>
            <a:ext cx="3306021" cy="463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日本国内向けとほぼ同じ価格で、東南アジア向けにウェビナー配信が可能。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貴社は日本語（又は英語）でのプレゼン動画（＋スライド）を用意するだけ。</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現地語での字幕の追加、スライドの翻訳、当日の配信まで、全てマジセミ側で対応。</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オプションで、ウェビナー後のリードフォローや、現地語対応済みのウェビナー動画の２次利用なども可能。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東南アジアで開催される展示会への共同出展も推進中。</a:t>
            </a:r>
            <a:endParaRPr b="0" i="0" sz="1800" u="none" cap="none" strike="noStrike">
              <a:solidFill>
                <a:schemeClr val="accent4"/>
              </a:solidFill>
              <a:latin typeface="BIZ UDPGothic"/>
              <a:ea typeface="BIZ UDPGothic"/>
              <a:cs typeface="BIZ UDPGothic"/>
              <a:sym typeface="BIZ UDPGothic"/>
            </a:endParaRPr>
          </a:p>
        </p:txBody>
      </p:sp>
      <p:sp>
        <p:nvSpPr>
          <p:cNvPr id="283" name="Google Shape;283;p10"/>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84" name="Google Shape;284;p10"/>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p:nvPr/>
        </p:nvSpPr>
        <p:spPr>
          <a:xfrm>
            <a:off x="525996" y="1865262"/>
            <a:ext cx="6319157" cy="3643225"/>
          </a:xfrm>
          <a:prstGeom prst="roundRect">
            <a:avLst>
              <a:gd fmla="val 4090" name="adj"/>
            </a:avLst>
          </a:prstGeom>
          <a:solidFill>
            <a:srgbClr val="FCF6D8"/>
          </a:solidFill>
          <a:ln>
            <a:noFill/>
          </a:ln>
        </p:spPr>
        <p:txBody>
          <a:bodyPr anchorCtr="0" anchor="ctr" bIns="45700" lIns="91425" spcFirstLastPara="1" rIns="91425" wrap="square" tIns="45700">
            <a:noAutofit/>
          </a:bodyPr>
          <a:lstStyle/>
          <a:p>
            <a:pPr indent="0" lvl="8"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cxnSp>
        <p:nvCxnSpPr>
          <p:cNvPr id="291" name="Google Shape;291;p11"/>
          <p:cNvCxnSpPr>
            <a:stCxn id="292" idx="2"/>
            <a:endCxn id="293" idx="2"/>
          </p:cNvCxnSpPr>
          <p:nvPr/>
        </p:nvCxnSpPr>
        <p:spPr>
          <a:xfrm>
            <a:off x="7392611" y="2810488"/>
            <a:ext cx="1024500" cy="2933100"/>
          </a:xfrm>
          <a:prstGeom prst="straightConnector1">
            <a:avLst/>
          </a:prstGeom>
          <a:noFill/>
          <a:ln cap="flat" cmpd="sng" w="9525">
            <a:solidFill>
              <a:schemeClr val="accent1"/>
            </a:solidFill>
            <a:prstDash val="dash"/>
            <a:miter lim="800000"/>
            <a:headEnd len="sm" w="sm" type="none"/>
            <a:tailEnd len="sm" w="sm" type="none"/>
          </a:ln>
        </p:spPr>
      </p:cxnSp>
      <p:sp>
        <p:nvSpPr>
          <p:cNvPr id="293" name="Google Shape;293;p11"/>
          <p:cNvSpPr/>
          <p:nvPr/>
        </p:nvSpPr>
        <p:spPr>
          <a:xfrm rot="4683442">
            <a:off x="7972028" y="2933566"/>
            <a:ext cx="3895184" cy="3399247"/>
          </a:xfrm>
          <a:prstGeom prst="rightArrow">
            <a:avLst>
              <a:gd fmla="val 64020" name="adj1"/>
              <a:gd fmla="val 34486" name="adj2"/>
            </a:avLst>
          </a:prstGeom>
          <a:solidFill>
            <a:srgbClr val="FFC000"/>
          </a:solidFill>
          <a:ln>
            <a:noFill/>
          </a:ln>
          <a:effectLst>
            <a:outerShdw blurRad="139700" sx="102000" rotWithShape="0" algn="tr" dir="8100000" dist="38100" sy="102000">
              <a:srgbClr val="000000">
                <a:alpha val="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rot="-716558">
            <a:off x="8419773" y="2925556"/>
            <a:ext cx="2829141" cy="139907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0"/>
              <a:buFont typeface="Arial"/>
              <a:buNone/>
            </a:pPr>
            <a:r>
              <a:rPr b="0" i="0" lang="ja-JP" sz="5400" u="none" cap="none" strike="noStrike">
                <a:solidFill>
                  <a:schemeClr val="lt1"/>
                </a:solidFill>
                <a:latin typeface="Arial"/>
                <a:ea typeface="Arial"/>
                <a:cs typeface="Arial"/>
                <a:sym typeface="Arial"/>
              </a:rPr>
              <a:t>70%</a:t>
            </a:r>
            <a:endParaRPr b="0" i="0" sz="5400" u="none" cap="none" strike="noStrike">
              <a:solidFill>
                <a:schemeClr val="lt1"/>
              </a:solidFill>
              <a:latin typeface="Arial"/>
              <a:ea typeface="Arial"/>
              <a:cs typeface="Arial"/>
              <a:sym typeface="Arial"/>
            </a:endParaRPr>
          </a:p>
        </p:txBody>
      </p:sp>
      <p:grpSp>
        <p:nvGrpSpPr>
          <p:cNvPr id="295" name="Google Shape;295;p11"/>
          <p:cNvGrpSpPr/>
          <p:nvPr/>
        </p:nvGrpSpPr>
        <p:grpSpPr>
          <a:xfrm>
            <a:off x="4386754" y="5615561"/>
            <a:ext cx="3596672" cy="908803"/>
            <a:chOff x="-590393" y="3423699"/>
            <a:chExt cx="3596672" cy="908803"/>
          </a:xfrm>
        </p:grpSpPr>
        <p:sp>
          <p:nvSpPr>
            <p:cNvPr id="296" name="Google Shape;296;p11"/>
            <p:cNvSpPr txBox="1"/>
            <p:nvPr/>
          </p:nvSpPr>
          <p:spPr>
            <a:xfrm>
              <a:off x="332135" y="3457944"/>
              <a:ext cx="2674144" cy="8745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その後のフォローに対する</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反応が、</a:t>
              </a:r>
              <a:r>
                <a:rPr b="1" i="0" lang="ja-JP" sz="2400" u="none" cap="none" strike="noStrike">
                  <a:solidFill>
                    <a:schemeClr val="accent4"/>
                  </a:solidFill>
                  <a:latin typeface="BIZ UDPGothic"/>
                  <a:ea typeface="BIZ UDPGothic"/>
                  <a:cs typeface="BIZ UDPGothic"/>
                  <a:sym typeface="BIZ UDPGothic"/>
                </a:rPr>
                <a:t>約100倍</a:t>
              </a:r>
              <a:r>
                <a:rPr b="0" i="0" lang="ja-JP" sz="1600" u="none" cap="none" strike="noStrike">
                  <a:solidFill>
                    <a:schemeClr val="accent4"/>
                  </a:solidFill>
                  <a:latin typeface="BIZ UDPGothic"/>
                  <a:ea typeface="BIZ UDPGothic"/>
                  <a:cs typeface="BIZ UDPGothic"/>
                  <a:sym typeface="BIZ UDPGothic"/>
                </a:rPr>
                <a:t>違う</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72222"/>
                </a:lnSpc>
                <a:spcBef>
                  <a:spcPts val="0"/>
                </a:spcBef>
                <a:spcAft>
                  <a:spcPts val="0"/>
                </a:spcAft>
                <a:buClr>
                  <a:srgbClr val="000000"/>
                </a:buClr>
                <a:buSzPts val="2000"/>
                <a:buFont typeface="Arial"/>
                <a:buNone/>
              </a:pPr>
              <a:r>
                <a:rPr b="0" i="0" lang="ja-JP" sz="1800" u="none" cap="none" strike="noStrike">
                  <a:solidFill>
                    <a:schemeClr val="accent4"/>
                  </a:solidFill>
                  <a:latin typeface="BIZ UDPGothic"/>
                  <a:ea typeface="BIZ UDPGothic"/>
                  <a:cs typeface="BIZ UDPGothic"/>
                  <a:sym typeface="BIZ UDPGothic"/>
                </a:rPr>
                <a:t>  　　　　　　　　　　   </a:t>
              </a:r>
              <a:r>
                <a:rPr b="0" i="0" lang="ja-JP" sz="800" u="none" cap="none" strike="noStrike">
                  <a:solidFill>
                    <a:schemeClr val="accent4"/>
                  </a:solidFill>
                  <a:latin typeface="BIZ UDPGothic"/>
                  <a:ea typeface="BIZ UDPGothic"/>
                  <a:cs typeface="BIZ UDPGothic"/>
                  <a:sym typeface="BIZ UDPGothic"/>
                </a:rPr>
                <a:t>※弊社調べ</a:t>
              </a:r>
              <a:endParaRPr b="0" i="0" sz="800" u="none" cap="none" strike="noStrike">
                <a:solidFill>
                  <a:schemeClr val="accent4"/>
                </a:solidFill>
                <a:latin typeface="BIZ UDPGothic"/>
                <a:ea typeface="BIZ UDPGothic"/>
                <a:cs typeface="BIZ UDPGothic"/>
                <a:sym typeface="BIZ UDPGothic"/>
              </a:endParaRPr>
            </a:p>
          </p:txBody>
        </p:sp>
        <p:grpSp>
          <p:nvGrpSpPr>
            <p:cNvPr id="297" name="Google Shape;297;p11"/>
            <p:cNvGrpSpPr/>
            <p:nvPr/>
          </p:nvGrpSpPr>
          <p:grpSpPr>
            <a:xfrm>
              <a:off x="-590393" y="3423699"/>
              <a:ext cx="894300" cy="891438"/>
              <a:chOff x="-825941" y="4123916"/>
              <a:chExt cx="1195706" cy="1195707"/>
            </a:xfrm>
          </p:grpSpPr>
          <p:sp>
            <p:nvSpPr>
              <p:cNvPr id="298" name="Google Shape;298;p11"/>
              <p:cNvSpPr/>
              <p:nvPr/>
            </p:nvSpPr>
            <p:spPr>
              <a:xfrm>
                <a:off x="-825941" y="4123916"/>
                <a:ext cx="1195706" cy="1195707"/>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62626"/>
                  </a:solidFill>
                  <a:latin typeface="Arial"/>
                  <a:ea typeface="Arial"/>
                  <a:cs typeface="Arial"/>
                  <a:sym typeface="Arial"/>
                </a:endParaRPr>
              </a:p>
            </p:txBody>
          </p:sp>
          <p:pic>
            <p:nvPicPr>
              <p:cNvPr descr="プレート が含まれている画像&#10;&#10;自動的に生成された説明" id="299" name="Google Shape;299;p11"/>
              <p:cNvPicPr preferRelativeResize="0"/>
              <p:nvPr/>
            </p:nvPicPr>
            <p:blipFill rotWithShape="1">
              <a:blip r:embed="rId3">
                <a:alphaModFix/>
              </a:blip>
              <a:srcRect b="0" l="0" r="0" t="0"/>
              <a:stretch/>
            </p:blipFill>
            <p:spPr>
              <a:xfrm>
                <a:off x="-675218" y="4404520"/>
                <a:ext cx="894261" cy="634500"/>
              </a:xfrm>
              <a:prstGeom prst="rect">
                <a:avLst/>
              </a:prstGeom>
              <a:noFill/>
              <a:ln>
                <a:noFill/>
              </a:ln>
            </p:spPr>
          </p:pic>
        </p:grpSp>
      </p:grpSp>
      <p:sp>
        <p:nvSpPr>
          <p:cNvPr id="300" name="Google Shape;300;p11"/>
          <p:cNvSpPr/>
          <p:nvPr/>
        </p:nvSpPr>
        <p:spPr>
          <a:xfrm>
            <a:off x="7102842" y="4363039"/>
            <a:ext cx="2698808" cy="806147"/>
          </a:xfrm>
          <a:prstGeom prst="roundRect">
            <a:avLst>
              <a:gd fmla="val 16667" name="adj"/>
            </a:avLst>
          </a:prstGeom>
          <a:solidFill>
            <a:srgbClr val="102F74"/>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1" name="Google Shape;301;p11"/>
          <p:cNvGrpSpPr/>
          <p:nvPr/>
        </p:nvGrpSpPr>
        <p:grpSpPr>
          <a:xfrm rot="-721227">
            <a:off x="6995699" y="4527374"/>
            <a:ext cx="520102" cy="629232"/>
            <a:chOff x="5943600" y="6791161"/>
            <a:chExt cx="1056873" cy="1265969"/>
          </a:xfrm>
        </p:grpSpPr>
        <p:sp>
          <p:nvSpPr>
            <p:cNvPr id="302" name="Google Shape;302;p11"/>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1"/>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4" name="Google Shape;304;p11"/>
          <p:cNvGrpSpPr/>
          <p:nvPr/>
        </p:nvGrpSpPr>
        <p:grpSpPr>
          <a:xfrm>
            <a:off x="607532" y="5624244"/>
            <a:ext cx="3637936" cy="891437"/>
            <a:chOff x="839631" y="1728338"/>
            <a:chExt cx="3637936" cy="891437"/>
          </a:xfrm>
        </p:grpSpPr>
        <p:sp>
          <p:nvSpPr>
            <p:cNvPr id="305" name="Google Shape;305;p11"/>
            <p:cNvSpPr txBox="1"/>
            <p:nvPr/>
          </p:nvSpPr>
          <p:spPr>
            <a:xfrm>
              <a:off x="1759742" y="1758374"/>
              <a:ext cx="271782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お客様と</a:t>
              </a:r>
              <a:r>
                <a:rPr b="1" i="0" lang="ja-JP" sz="1600" u="none" cap="none" strike="noStrike">
                  <a:solidFill>
                    <a:schemeClr val="accent4"/>
                  </a:solidFill>
                  <a:latin typeface="BIZ UDPGothic"/>
                  <a:ea typeface="BIZ UDPGothic"/>
                  <a:cs typeface="BIZ UDPGothic"/>
                  <a:sym typeface="BIZ UDPGothic"/>
                </a:rPr>
                <a:t>Face to Faceの</a:t>
              </a:r>
              <a:endParaRPr b="1" i="0" sz="16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000"/>
                <a:buFont typeface="Arial"/>
                <a:buNone/>
              </a:pPr>
              <a:r>
                <a:rPr b="1" i="0" lang="ja-JP" sz="1600" u="none" cap="none" strike="noStrike">
                  <a:solidFill>
                    <a:schemeClr val="accent4"/>
                  </a:solidFill>
                  <a:latin typeface="BIZ UDPGothic"/>
                  <a:ea typeface="BIZ UDPGothic"/>
                  <a:cs typeface="BIZ UDPGothic"/>
                  <a:sym typeface="BIZ UDPGothic"/>
                </a:rPr>
                <a:t>コミュニケーション</a:t>
              </a:r>
              <a:r>
                <a:rPr b="0" i="0" lang="ja-JP" sz="1600" u="none" cap="none" strike="noStrike">
                  <a:solidFill>
                    <a:schemeClr val="accent4"/>
                  </a:solidFill>
                  <a:latin typeface="BIZ UDPGothic"/>
                  <a:ea typeface="BIZ UDPGothic"/>
                  <a:cs typeface="BIZ UDPGothic"/>
                  <a:sym typeface="BIZ UDPGothic"/>
                </a:rPr>
                <a:t>ができ、</a:t>
              </a:r>
              <a:br>
                <a:rPr b="0" i="0" lang="ja-JP" sz="1600" u="none" cap="none" strike="noStrike">
                  <a:solidFill>
                    <a:schemeClr val="accent4"/>
                  </a:solidFill>
                  <a:latin typeface="BIZ UDPGothic"/>
                  <a:ea typeface="BIZ UDPGothic"/>
                  <a:cs typeface="BIZ UDPGothic"/>
                  <a:sym typeface="BIZ UDPGothic"/>
                </a:rPr>
              </a:br>
              <a:r>
                <a:rPr b="0" i="0" lang="ja-JP" sz="1600" u="none" cap="none" strike="noStrike">
                  <a:solidFill>
                    <a:schemeClr val="accent4"/>
                  </a:solidFill>
                  <a:latin typeface="BIZ UDPGothic"/>
                  <a:ea typeface="BIZ UDPGothic"/>
                  <a:cs typeface="BIZ UDPGothic"/>
                  <a:sym typeface="BIZ UDPGothic"/>
                </a:rPr>
                <a:t>信用・信頼がアップ</a:t>
              </a:r>
              <a:endParaRPr b="0" i="0" sz="1600" u="none" cap="none" strike="noStrike">
                <a:solidFill>
                  <a:schemeClr val="accent4"/>
                </a:solidFill>
                <a:latin typeface="BIZ UDPGothic"/>
                <a:ea typeface="BIZ UDPGothic"/>
                <a:cs typeface="BIZ UDPGothic"/>
                <a:sym typeface="BIZ UDPGothic"/>
              </a:endParaRPr>
            </a:p>
          </p:txBody>
        </p:sp>
        <p:grpSp>
          <p:nvGrpSpPr>
            <p:cNvPr id="306" name="Google Shape;306;p11"/>
            <p:cNvGrpSpPr/>
            <p:nvPr/>
          </p:nvGrpSpPr>
          <p:grpSpPr>
            <a:xfrm>
              <a:off x="839631" y="1728338"/>
              <a:ext cx="894299" cy="891437"/>
              <a:chOff x="3240808" y="1299412"/>
              <a:chExt cx="1195707" cy="1195706"/>
            </a:xfrm>
          </p:grpSpPr>
          <p:sp>
            <p:nvSpPr>
              <p:cNvPr id="307" name="Google Shape;307;p11"/>
              <p:cNvSpPr/>
              <p:nvPr/>
            </p:nvSpPr>
            <p:spPr>
              <a:xfrm>
                <a:off x="3240808" y="1299412"/>
                <a:ext cx="1195707" cy="1195706"/>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アイコン&#10;&#10;自動的に生成された説明" id="308" name="Google Shape;308;p11"/>
              <p:cNvPicPr preferRelativeResize="0"/>
              <p:nvPr/>
            </p:nvPicPr>
            <p:blipFill rotWithShape="1">
              <a:blip r:embed="rId4">
                <a:alphaModFix/>
              </a:blip>
              <a:srcRect b="0" l="0" r="0" t="0"/>
              <a:stretch/>
            </p:blipFill>
            <p:spPr>
              <a:xfrm>
                <a:off x="3558405" y="1577697"/>
                <a:ext cx="557920" cy="642060"/>
              </a:xfrm>
              <a:prstGeom prst="rect">
                <a:avLst/>
              </a:prstGeom>
              <a:noFill/>
              <a:ln>
                <a:noFill/>
              </a:ln>
            </p:spPr>
          </p:pic>
        </p:grpSp>
      </p:grpSp>
      <p:sp>
        <p:nvSpPr>
          <p:cNvPr id="309" name="Google Shape;309;p11"/>
          <p:cNvSpPr txBox="1"/>
          <p:nvPr/>
        </p:nvSpPr>
        <p:spPr>
          <a:xfrm>
            <a:off x="7204950" y="4368482"/>
            <a:ext cx="2596699" cy="7232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メールで資料案内した場合の</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反応率が約</a:t>
            </a:r>
            <a:r>
              <a:rPr b="1" i="0" lang="ja-JP" sz="2000" u="none" cap="none" strike="noStrike">
                <a:solidFill>
                  <a:schemeClr val="lt1"/>
                </a:solidFill>
                <a:latin typeface="BIZ UDPGothic"/>
                <a:ea typeface="BIZ UDPGothic"/>
                <a:cs typeface="BIZ UDPGothic"/>
                <a:sym typeface="BIZ UDPGothic"/>
              </a:rPr>
              <a:t>100倍</a:t>
            </a:r>
            <a:r>
              <a:rPr b="1" i="0" lang="ja-JP" sz="1400" u="none" cap="none" strike="noStrike">
                <a:solidFill>
                  <a:schemeClr val="lt1"/>
                </a:solidFill>
                <a:latin typeface="BIZ UDPGothic"/>
                <a:ea typeface="BIZ UDPGothic"/>
                <a:cs typeface="BIZ UDPGothic"/>
                <a:sym typeface="BIZ UDPGothic"/>
              </a:rPr>
              <a:t>！</a:t>
            </a:r>
            <a:endParaRPr b="1" i="0" sz="1400" u="none" cap="none" strike="noStrike">
              <a:solidFill>
                <a:schemeClr val="lt1"/>
              </a:solidFill>
              <a:latin typeface="BIZ UDPGothic"/>
              <a:ea typeface="BIZ UDPGothic"/>
              <a:cs typeface="BIZ UDPGothic"/>
              <a:sym typeface="BIZ UDPGothic"/>
            </a:endParaRPr>
          </a:p>
        </p:txBody>
      </p:sp>
      <p:sp>
        <p:nvSpPr>
          <p:cNvPr id="310" name="Google Shape;310;p11"/>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なぜ“ウェビナー起点”なのか？</a:t>
            </a:r>
            <a:endParaRPr b="0" i="0" sz="1400" u="none" cap="none" strike="noStrike">
              <a:solidFill>
                <a:srgbClr val="000000"/>
              </a:solidFill>
              <a:latin typeface="Arial"/>
              <a:ea typeface="Arial"/>
              <a:cs typeface="Arial"/>
              <a:sym typeface="Arial"/>
            </a:endParaRPr>
          </a:p>
        </p:txBody>
      </p:sp>
      <p:cxnSp>
        <p:nvCxnSpPr>
          <p:cNvPr id="311" name="Google Shape;311;p11"/>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12" name="Google Shape;312;p11"/>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11"/>
          <p:cNvSpPr/>
          <p:nvPr/>
        </p:nvSpPr>
        <p:spPr>
          <a:xfrm rot="4683442">
            <a:off x="7504700" y="2286860"/>
            <a:ext cx="624740" cy="867700"/>
          </a:xfrm>
          <a:prstGeom prst="rightArrow">
            <a:avLst>
              <a:gd fmla="val 49839" name="adj1"/>
              <a:gd fmla="val 50000" name="adj2"/>
            </a:avLst>
          </a:prstGeom>
          <a:solidFill>
            <a:srgbClr val="729EEE"/>
          </a:solidFill>
          <a:ln>
            <a:noFill/>
          </a:ln>
          <a:effectLst>
            <a:outerShdw blurRad="139700" sx="102000" rotWithShape="0" algn="tr" dir="8100000" dist="38100" sy="10200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txBox="1"/>
          <p:nvPr/>
        </p:nvSpPr>
        <p:spPr>
          <a:xfrm rot="-716442">
            <a:off x="7443322" y="2425256"/>
            <a:ext cx="723410" cy="394686"/>
          </a:xfrm>
          <a:prstGeom prst="rect">
            <a:avLst/>
          </a:prstGeom>
          <a:noFill/>
          <a:ln>
            <a:noFill/>
          </a:ln>
        </p:spPr>
        <p:txBody>
          <a:bodyPr anchorCtr="0" anchor="ctr" bIns="45700" lIns="91425" spcFirstLastPara="1" rIns="91425" wrap="square" tIns="45700">
            <a:noAutofit/>
          </a:bodyPr>
          <a:lstStyle/>
          <a:p>
            <a:pPr indent="0" lvl="0" marL="0" marR="0" rtl="0" algn="ctr">
              <a:lnSpc>
                <a:spcPct val="71428"/>
              </a:lnSpc>
              <a:spcBef>
                <a:spcPts val="0"/>
              </a:spcBef>
              <a:spcAft>
                <a:spcPts val="0"/>
              </a:spcAft>
              <a:buClr>
                <a:srgbClr val="000000"/>
              </a:buClr>
              <a:buSzPts val="12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71428"/>
              </a:lnSpc>
              <a:spcBef>
                <a:spcPts val="0"/>
              </a:spcBef>
              <a:spcAft>
                <a:spcPts val="0"/>
              </a:spcAft>
              <a:buClr>
                <a:srgbClr val="000000"/>
              </a:buClr>
              <a:buSzPts val="1800"/>
              <a:buFont typeface="Arial"/>
              <a:buNone/>
            </a:pPr>
            <a:r>
              <a:rPr b="0" i="0" lang="ja-JP" sz="1100" u="none" cap="none" strike="noStrike">
                <a:solidFill>
                  <a:schemeClr val="lt1"/>
                </a:solidFill>
                <a:latin typeface="Arial"/>
                <a:ea typeface="Arial"/>
                <a:cs typeface="Arial"/>
                <a:sym typeface="Arial"/>
              </a:rPr>
              <a:t>0.7%</a:t>
            </a:r>
            <a:endParaRPr b="0" i="0" sz="1100" u="none" cap="none" strike="noStrike">
              <a:solidFill>
                <a:schemeClr val="lt1"/>
              </a:solidFill>
              <a:latin typeface="Arial"/>
              <a:ea typeface="Arial"/>
              <a:cs typeface="Arial"/>
              <a:sym typeface="Arial"/>
            </a:endParaRPr>
          </a:p>
        </p:txBody>
      </p:sp>
      <p:cxnSp>
        <p:nvCxnSpPr>
          <p:cNvPr id="314" name="Google Shape;314;p11"/>
          <p:cNvCxnSpPr/>
          <p:nvPr/>
        </p:nvCxnSpPr>
        <p:spPr>
          <a:xfrm rot="10800000">
            <a:off x="7954654" y="2366483"/>
            <a:ext cx="2630968" cy="135226"/>
          </a:xfrm>
          <a:prstGeom prst="straightConnector1">
            <a:avLst/>
          </a:prstGeom>
          <a:noFill/>
          <a:ln cap="flat" cmpd="sng" w="9525">
            <a:solidFill>
              <a:schemeClr val="accent1"/>
            </a:solidFill>
            <a:prstDash val="dash"/>
            <a:miter lim="800000"/>
            <a:headEnd len="sm" w="sm" type="none"/>
            <a:tailEnd len="sm" w="sm" type="none"/>
          </a:ln>
        </p:spPr>
      </p:cxnSp>
      <p:sp>
        <p:nvSpPr>
          <p:cNvPr id="315" name="Google Shape;315;p11"/>
          <p:cNvSpPr txBox="1"/>
          <p:nvPr/>
        </p:nvSpPr>
        <p:spPr>
          <a:xfrm>
            <a:off x="7331513" y="1835879"/>
            <a:ext cx="252845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リスト全体にメールした場合</a:t>
            </a:r>
            <a:endParaRPr b="0" i="0" sz="1400" u="none" cap="none" strike="noStrike">
              <a:solidFill>
                <a:schemeClr val="accent4"/>
              </a:solidFill>
              <a:latin typeface="BIZ UDPGothic"/>
              <a:ea typeface="BIZ UDPGothic"/>
              <a:cs typeface="BIZ UDPGothic"/>
              <a:sym typeface="BIZ UDPGothic"/>
            </a:endParaRPr>
          </a:p>
        </p:txBody>
      </p:sp>
      <p:sp>
        <p:nvSpPr>
          <p:cNvPr id="316" name="Google Shape;316;p11"/>
          <p:cNvSpPr txBox="1"/>
          <p:nvPr/>
        </p:nvSpPr>
        <p:spPr>
          <a:xfrm>
            <a:off x="8600563" y="5343810"/>
            <a:ext cx="326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セミナー参加者にメールした場合</a:t>
            </a:r>
            <a:endParaRPr b="0" i="0" sz="1400" u="none" cap="none" strike="noStrike">
              <a:solidFill>
                <a:srgbClr val="000000"/>
              </a:solidFill>
              <a:latin typeface="BIZ UDPGothic"/>
              <a:ea typeface="BIZ UDPGothic"/>
              <a:cs typeface="BIZ UDPGothic"/>
              <a:sym typeface="BIZ UDPGothic"/>
            </a:endParaRPr>
          </a:p>
        </p:txBody>
      </p:sp>
      <p:cxnSp>
        <p:nvCxnSpPr>
          <p:cNvPr id="317" name="Google Shape;317;p11"/>
          <p:cNvCxnSpPr/>
          <p:nvPr/>
        </p:nvCxnSpPr>
        <p:spPr>
          <a:xfrm>
            <a:off x="8701956" y="5987826"/>
            <a:ext cx="3108491" cy="0"/>
          </a:xfrm>
          <a:prstGeom prst="straightConnector1">
            <a:avLst/>
          </a:prstGeom>
          <a:noFill/>
          <a:ln cap="flat" cmpd="sng" w="9525">
            <a:solidFill>
              <a:srgbClr val="163F9B"/>
            </a:solidFill>
            <a:prstDash val="solid"/>
            <a:miter lim="800000"/>
            <a:headEnd len="sm" w="sm" type="none"/>
            <a:tailEnd len="sm" w="sm" type="none"/>
          </a:ln>
        </p:spPr>
      </p:cxnSp>
      <p:grpSp>
        <p:nvGrpSpPr>
          <p:cNvPr id="318" name="Google Shape;318;p11"/>
          <p:cNvGrpSpPr/>
          <p:nvPr/>
        </p:nvGrpSpPr>
        <p:grpSpPr>
          <a:xfrm flipH="1">
            <a:off x="7451085" y="2160009"/>
            <a:ext cx="2345380" cy="319400"/>
            <a:chOff x="7207953" y="1277243"/>
            <a:chExt cx="3344435" cy="455454"/>
          </a:xfrm>
        </p:grpSpPr>
        <p:cxnSp>
          <p:nvCxnSpPr>
            <p:cNvPr id="319" name="Google Shape;319;p11"/>
            <p:cNvCxnSpPr/>
            <p:nvPr/>
          </p:nvCxnSpPr>
          <p:spPr>
            <a:xfrm>
              <a:off x="7207953" y="1277243"/>
              <a:ext cx="3344435" cy="0"/>
            </a:xfrm>
            <a:prstGeom prst="straightConnector1">
              <a:avLst/>
            </a:prstGeom>
            <a:noFill/>
            <a:ln cap="flat" cmpd="sng" w="9525">
              <a:solidFill>
                <a:srgbClr val="163F9B"/>
              </a:solidFill>
              <a:prstDash val="solid"/>
              <a:miter lim="800000"/>
              <a:headEnd len="sm" w="sm" type="none"/>
              <a:tailEnd len="sm" w="sm" type="none"/>
            </a:ln>
          </p:spPr>
        </p:cxnSp>
        <p:cxnSp>
          <p:nvCxnSpPr>
            <p:cNvPr id="320" name="Google Shape;320;p11"/>
            <p:cNvCxnSpPr/>
            <p:nvPr/>
          </p:nvCxnSpPr>
          <p:spPr>
            <a:xfrm flipH="1">
              <a:off x="10062718" y="1277243"/>
              <a:ext cx="480591" cy="455454"/>
            </a:xfrm>
            <a:prstGeom prst="straightConnector1">
              <a:avLst/>
            </a:prstGeom>
            <a:noFill/>
            <a:ln cap="flat" cmpd="sng" w="9525">
              <a:solidFill>
                <a:srgbClr val="163F9B"/>
              </a:solidFill>
              <a:prstDash val="solid"/>
              <a:miter lim="800000"/>
              <a:headEnd len="sm" w="sm" type="none"/>
              <a:tailEnd len="sm" w="sm" type="none"/>
            </a:ln>
          </p:spPr>
        </p:cxnSp>
      </p:grpSp>
      <p:sp>
        <p:nvSpPr>
          <p:cNvPr id="321" name="Google Shape;321;p11"/>
          <p:cNvSpPr txBox="1"/>
          <p:nvPr/>
        </p:nvSpPr>
        <p:spPr>
          <a:xfrm>
            <a:off x="856384" y="1914423"/>
            <a:ext cx="5676026"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400" u="none" cap="none" strike="noStrike">
                <a:solidFill>
                  <a:schemeClr val="accent4"/>
                </a:solidFill>
                <a:latin typeface="BIZ UDPGothic"/>
                <a:ea typeface="BIZ UDPGothic"/>
                <a:cs typeface="BIZ UDPGothic"/>
                <a:sym typeface="BIZ UDPGothic"/>
              </a:rPr>
              <a:t>ウェビナーの特徴</a:t>
            </a:r>
            <a:endParaRPr b="1" i="0" sz="2400" u="none" cap="none" strike="noStrike">
              <a:solidFill>
                <a:schemeClr val="accent4"/>
              </a:solidFill>
              <a:latin typeface="BIZ UDPGothic"/>
              <a:ea typeface="BIZ UDPGothic"/>
              <a:cs typeface="BIZ UDPGothic"/>
              <a:sym typeface="BIZ UDPGothic"/>
            </a:endParaRPr>
          </a:p>
        </p:txBody>
      </p:sp>
      <p:sp>
        <p:nvSpPr>
          <p:cNvPr id="322" name="Google Shape;322;p11"/>
          <p:cNvSpPr txBox="1"/>
          <p:nvPr/>
        </p:nvSpPr>
        <p:spPr>
          <a:xfrm>
            <a:off x="850404" y="2459609"/>
            <a:ext cx="5676026"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「インタラクティブな体験」を提供できる</a:t>
            </a:r>
            <a:endParaRPr b="1" i="0" sz="1800" u="none" cap="none" strike="noStrike">
              <a:solidFill>
                <a:schemeClr val="accent4"/>
              </a:solidFill>
              <a:latin typeface="BIZ UDPGothic"/>
              <a:ea typeface="BIZ UDPGothic"/>
              <a:cs typeface="BIZ UDPGothic"/>
              <a:sym typeface="BIZ UDPGothic"/>
            </a:endParaRPr>
          </a:p>
          <a:p>
            <a:pPr indent="0" lvl="1"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ライブでの質疑応答</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2000"/>
              <a:buFont typeface="Arial"/>
              <a:buNone/>
            </a:pPr>
            <a:r>
              <a:rPr b="0" i="0" lang="ja-JP" sz="1200" u="none" cap="none" strike="noStrike">
                <a:solidFill>
                  <a:schemeClr val="accent4"/>
                </a:solidFill>
                <a:latin typeface="BIZ UDPGothic"/>
                <a:ea typeface="BIZ UDPGothic"/>
                <a:cs typeface="BIZ UDPGothic"/>
                <a:sym typeface="BIZ UDPGothic"/>
              </a:rPr>
              <a:t>質問や要望を受けながらのデモ、工場視察</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「生のフィードバック」を得られる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事前/事後アンケートはもちろん、講演中の投票や質問など</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「興味関心が高い」視聴者を得られる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少人数ウェビナーの場合、貴社の商品・サービスが解決できる課題について、困っている人が参加する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「場を共有する」ことで信頼関係を構築する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“先生”として認知</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質疑応答などのコミュニケーションを通じた信頼関係の構築</a:t>
            </a:r>
            <a:endParaRPr b="0" i="0" sz="1200" u="none" cap="none" strike="noStrike">
              <a:solidFill>
                <a:schemeClr val="accent4"/>
              </a:solidFill>
              <a:latin typeface="BIZ UDPGothic"/>
              <a:ea typeface="BIZ UDPGothic"/>
              <a:cs typeface="BIZ UDPGothic"/>
              <a:sym typeface="BIZ UDPGothic"/>
            </a:endParaRPr>
          </a:p>
        </p:txBody>
      </p:sp>
      <p:cxnSp>
        <p:nvCxnSpPr>
          <p:cNvPr id="323" name="Google Shape;323;p11"/>
          <p:cNvCxnSpPr/>
          <p:nvPr/>
        </p:nvCxnSpPr>
        <p:spPr>
          <a:xfrm>
            <a:off x="856384" y="2406985"/>
            <a:ext cx="5676026" cy="0"/>
          </a:xfrm>
          <a:prstGeom prst="straightConnector1">
            <a:avLst/>
          </a:prstGeom>
          <a:noFill/>
          <a:ln cap="flat" cmpd="sng" w="9525">
            <a:solidFill>
              <a:srgbClr val="163F9B"/>
            </a:solidFill>
            <a:prstDash val="solid"/>
            <a:miter lim="800000"/>
            <a:headEnd len="sm" w="sm" type="none"/>
            <a:tailEnd len="sm" w="sm" type="none"/>
          </a:ln>
        </p:spPr>
      </p:cxnSp>
      <p:sp>
        <p:nvSpPr>
          <p:cNvPr id="324" name="Google Shape;324;p11"/>
          <p:cNvSpPr txBox="1"/>
          <p:nvPr/>
        </p:nvSpPr>
        <p:spPr>
          <a:xfrm>
            <a:off x="525996" y="874427"/>
            <a:ext cx="11284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何も接点がないところから、いきなりのテレアポやDMは不信感につながります。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まずは「価値がある情報を提供」するウェビナーを開催することで、最初の接点を構築すると共に、</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「信用・信頼」を獲得することができます。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p:txBody>
      </p:sp>
      <p:sp>
        <p:nvSpPr>
          <p:cNvPr id="325" name="Google Shape;325;p11"/>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326" name="Google Shape;326;p11"/>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27" name="Google Shape;327;p11"/>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nvSpPr>
        <p:spPr>
          <a:xfrm>
            <a:off x="1376043" y="2647691"/>
            <a:ext cx="10619312" cy="166569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ja-JP" sz="3200" u="none" cap="none" strike="noStrike">
                <a:solidFill>
                  <a:schemeClr val="accent4"/>
                </a:solidFill>
                <a:latin typeface="BIZ UDPGothic"/>
                <a:ea typeface="BIZ UDPGothic"/>
                <a:cs typeface="BIZ UDPGothic"/>
                <a:sym typeface="BIZ UDPGothic"/>
              </a:rPr>
              <a:t>マジセミのサービス概要</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1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36" name="Google Shape;336;p12"/>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3"/>
          <p:cNvPicPr preferRelativeResize="0"/>
          <p:nvPr/>
        </p:nvPicPr>
        <p:blipFill rotWithShape="1">
          <a:blip r:embed="rId3">
            <a:alphaModFix/>
          </a:blip>
          <a:srcRect b="0" l="0" r="0" t="0"/>
          <a:stretch/>
        </p:blipFill>
        <p:spPr>
          <a:xfrm>
            <a:off x="586700" y="3039600"/>
            <a:ext cx="5177700" cy="3818400"/>
          </a:xfrm>
          <a:prstGeom prst="rect">
            <a:avLst/>
          </a:prstGeom>
          <a:noFill/>
          <a:ln>
            <a:noFill/>
          </a:ln>
        </p:spPr>
      </p:pic>
      <p:cxnSp>
        <p:nvCxnSpPr>
          <p:cNvPr id="343" name="Google Shape;343;p1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44" name="Google Shape;344;p13"/>
          <p:cNvSpPr/>
          <p:nvPr/>
        </p:nvSpPr>
        <p:spPr>
          <a:xfrm>
            <a:off x="301520" y="1240985"/>
            <a:ext cx="1163793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345" name="Google Shape;345;p13"/>
          <p:cNvPicPr preferRelativeResize="0"/>
          <p:nvPr/>
        </p:nvPicPr>
        <p:blipFill rotWithShape="1">
          <a:blip r:embed="rId4">
            <a:alphaModFix/>
          </a:blip>
          <a:srcRect b="0" l="0" r="0" t="0"/>
          <a:stretch/>
        </p:blipFill>
        <p:spPr>
          <a:xfrm>
            <a:off x="4745230" y="24688"/>
            <a:ext cx="7396488" cy="6857999"/>
          </a:xfrm>
          <a:prstGeom prst="rect">
            <a:avLst/>
          </a:prstGeom>
          <a:noFill/>
          <a:ln>
            <a:noFill/>
          </a:ln>
        </p:spPr>
      </p:pic>
      <p:sp>
        <p:nvSpPr>
          <p:cNvPr id="346" name="Google Shape;346;p13"/>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252548" y="763664"/>
            <a:ext cx="188143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集客力</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415211" y="2348217"/>
            <a:ext cx="2210922" cy="22109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ユーザー企業内訳</a:t>
            </a:r>
            <a:endParaRPr b="1" i="0" sz="1800" u="none" cap="none" strike="noStrike">
              <a:solidFill>
                <a:schemeClr val="accent4"/>
              </a:solidFill>
              <a:latin typeface="BIZ UDPGothic"/>
              <a:ea typeface="BIZ UDPGothic"/>
              <a:cs typeface="BIZ UDPGothic"/>
              <a:sym typeface="BIZ UDPGothic"/>
            </a:endParaRPr>
          </a:p>
        </p:txBody>
      </p:sp>
      <p:cxnSp>
        <p:nvCxnSpPr>
          <p:cNvPr id="349" name="Google Shape;349;p13"/>
          <p:cNvCxnSpPr/>
          <p:nvPr/>
        </p:nvCxnSpPr>
        <p:spPr>
          <a:xfrm flipH="1" rot="10800000">
            <a:off x="3117900" y="6274150"/>
            <a:ext cx="5211300" cy="185100"/>
          </a:xfrm>
          <a:prstGeom prst="straightConnector1">
            <a:avLst/>
          </a:prstGeom>
          <a:noFill/>
          <a:ln cap="flat" cmpd="sng" w="9525">
            <a:solidFill>
              <a:srgbClr val="7FA6FD"/>
            </a:solidFill>
            <a:prstDash val="dash"/>
            <a:miter lim="800000"/>
            <a:headEnd len="sm" w="sm" type="none"/>
            <a:tailEnd len="sm" w="sm" type="none"/>
          </a:ln>
        </p:spPr>
      </p:cxnSp>
      <p:cxnSp>
        <p:nvCxnSpPr>
          <p:cNvPr id="350" name="Google Shape;350;p13"/>
          <p:cNvCxnSpPr/>
          <p:nvPr/>
        </p:nvCxnSpPr>
        <p:spPr>
          <a:xfrm flipH="1" rot="10800000">
            <a:off x="3181984" y="904686"/>
            <a:ext cx="3977700" cy="2497500"/>
          </a:xfrm>
          <a:prstGeom prst="straightConnector1">
            <a:avLst/>
          </a:prstGeom>
          <a:noFill/>
          <a:ln cap="flat" cmpd="sng" w="9525">
            <a:solidFill>
              <a:srgbClr val="7FA6FD"/>
            </a:solidFill>
            <a:prstDash val="dash"/>
            <a:miter lim="800000"/>
            <a:headEnd len="sm" w="sm" type="none"/>
            <a:tailEnd len="sm" w="sm" type="none"/>
          </a:ln>
        </p:spPr>
      </p:cxnSp>
      <p:sp>
        <p:nvSpPr>
          <p:cNvPr id="351" name="Google Shape;351;p1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13"/>
          <p:cNvSpPr/>
          <p:nvPr/>
        </p:nvSpPr>
        <p:spPr>
          <a:xfrm>
            <a:off x="2592225" y="4329608"/>
            <a:ext cx="1166644" cy="11666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ハウス</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リスト</a:t>
            </a:r>
            <a:endParaRPr b="1" i="0" sz="14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全体</a:t>
            </a:r>
            <a:endParaRPr b="1" i="0" sz="1400" u="none" cap="none" strike="noStrike">
              <a:solidFill>
                <a:srgbClr val="163F9B"/>
              </a:solidFill>
              <a:latin typeface="BIZ UDPGothic"/>
              <a:ea typeface="BIZ UDPGothic"/>
              <a:cs typeface="BIZ UDPGothic"/>
              <a:sym typeface="BIZ UDPGothic"/>
            </a:endParaRPr>
          </a:p>
        </p:txBody>
      </p:sp>
      <p:sp>
        <p:nvSpPr>
          <p:cNvPr id="353" name="Google Shape;353;p13"/>
          <p:cNvSpPr txBox="1"/>
          <p:nvPr/>
        </p:nvSpPr>
        <p:spPr>
          <a:xfrm>
            <a:off x="9551666" y="6344329"/>
            <a:ext cx="252665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1" i="0" lang="ja-JP" sz="800" u="none" cap="none" strike="noStrike">
                <a:solidFill>
                  <a:srgbClr val="163F9B"/>
                </a:solidFill>
                <a:latin typeface="BIZ UDPGothic"/>
                <a:ea typeface="BIZ UDPGothic"/>
                <a:cs typeface="BIZ UDPGothic"/>
                <a:sym typeface="BIZ UDPGothic"/>
              </a:rPr>
              <a:t>※2020～202４年開催のセミナー申込者から</a:t>
            </a:r>
            <a:r>
              <a:rPr b="0" i="0" lang="ja-JP" sz="800" u="none" cap="none" strike="noStrike">
                <a:solidFill>
                  <a:srgbClr val="163F9B"/>
                </a:solidFill>
                <a:latin typeface="BIZ UDPGothic"/>
                <a:ea typeface="BIZ UDPGothic"/>
                <a:cs typeface="BIZ UDPGothic"/>
                <a:sym typeface="BIZ UDPGothic"/>
              </a:rPr>
              <a:t>推測</a:t>
            </a:r>
            <a:endParaRPr b="0" i="0" sz="800" u="none" cap="none" strike="noStrike">
              <a:solidFill>
                <a:srgbClr val="000000"/>
              </a:solidFill>
              <a:latin typeface="BIZ UDPGothic"/>
              <a:ea typeface="BIZ UDPGothic"/>
              <a:cs typeface="BIZ UDPGothic"/>
              <a:sym typeface="BIZ UDPGothic"/>
            </a:endParaRPr>
          </a:p>
        </p:txBody>
      </p:sp>
      <p:sp>
        <p:nvSpPr>
          <p:cNvPr id="354" name="Google Shape;354;p13"/>
          <p:cNvSpPr/>
          <p:nvPr/>
        </p:nvSpPr>
        <p:spPr>
          <a:xfrm>
            <a:off x="223219" y="1668656"/>
            <a:ext cx="3985780" cy="86968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約25万件の</a:t>
            </a:r>
            <a:endParaRPr b="1" i="0" sz="2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ハウスリストを所有！</a:t>
            </a:r>
            <a:endParaRPr b="0" i="0" sz="1400" u="none" cap="none" strike="noStrike">
              <a:solidFill>
                <a:srgbClr val="000000"/>
              </a:solidFill>
              <a:latin typeface="BIZ UDPGothic"/>
              <a:ea typeface="BIZ UDPGothic"/>
              <a:cs typeface="BIZ UDPGothic"/>
              <a:sym typeface="BIZ UDPGothic"/>
            </a:endParaRPr>
          </a:p>
        </p:txBody>
      </p:sp>
      <p:sp>
        <p:nvSpPr>
          <p:cNvPr id="355" name="Google Shape;355;p1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56" name="Google Shape;356;p1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57" name="Google Shape;357;p13"/>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7447814" y="567519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lt1"/>
                </a:solidFill>
                <a:latin typeface="BIZ UDPGothic"/>
                <a:ea typeface="BIZ UDPGothic"/>
                <a:cs typeface="BIZ UDPGothic"/>
                <a:sym typeface="BIZ UDPGothic"/>
              </a:rPr>
              <a:t>マネージャー層が中心</a:t>
            </a:r>
            <a:endParaRPr b="0" i="0" sz="1400" u="none" cap="none" strike="noStrike">
              <a:solidFill>
                <a:schemeClr val="lt1"/>
              </a:solidFill>
              <a:latin typeface="BIZ UDPGothic"/>
              <a:ea typeface="BIZ UDPGothic"/>
              <a:cs typeface="BIZ UDPGothic"/>
              <a:sym typeface="BIZ UDPGothic"/>
            </a:endParaRPr>
          </a:p>
        </p:txBody>
      </p:sp>
      <p:cxnSp>
        <p:nvCxnSpPr>
          <p:cNvPr id="364" name="Google Shape;364;p1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65" name="Google Shape;365;p14"/>
          <p:cNvSpPr/>
          <p:nvPr/>
        </p:nvSpPr>
        <p:spPr>
          <a:xfrm>
            <a:off x="7712746" y="59844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半数近くが</a:t>
            </a:r>
            <a:endParaRPr b="0" i="0" sz="105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大企業にお勤め</a:t>
            </a:r>
            <a:endParaRPr b="0" i="0" sz="1200" u="none" cap="none" strike="noStrike">
              <a:solidFill>
                <a:schemeClr val="lt1"/>
              </a:solidFill>
              <a:latin typeface="BIZ UDPGothic"/>
              <a:ea typeface="BIZ UDPGothic"/>
              <a:cs typeface="BIZ UDPGothic"/>
              <a:sym typeface="BIZ UDPGothic"/>
            </a:endParaRPr>
          </a:p>
        </p:txBody>
      </p:sp>
      <p:sp>
        <p:nvSpPr>
          <p:cNvPr id="366" name="Google Shape;366;p14"/>
          <p:cNvSpPr txBox="1"/>
          <p:nvPr/>
        </p:nvSpPr>
        <p:spPr>
          <a:xfrm>
            <a:off x="221196" y="101835"/>
            <a:ext cx="733307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67" name="Google Shape;367;p14"/>
          <p:cNvSpPr txBox="1"/>
          <p:nvPr/>
        </p:nvSpPr>
        <p:spPr>
          <a:xfrm>
            <a:off x="8961472" y="3283422"/>
            <a:ext cx="31141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ハウスリスト内訳</a:t>
            </a:r>
            <a:endParaRPr b="0" i="0" sz="1400" u="none" cap="none" strike="noStrike">
              <a:solidFill>
                <a:srgbClr val="000000"/>
              </a:solidFill>
              <a:latin typeface="BIZ UDPGothic"/>
              <a:ea typeface="BIZ UDPGothic"/>
              <a:cs typeface="BIZ UDPGothic"/>
              <a:sym typeface="BIZ UDPGothic"/>
            </a:endParaRPr>
          </a:p>
        </p:txBody>
      </p:sp>
      <p:sp>
        <p:nvSpPr>
          <p:cNvPr id="368" name="Google Shape;368;p1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14"/>
          <p:cNvPicPr preferRelativeResize="0"/>
          <p:nvPr/>
        </p:nvPicPr>
        <p:blipFill rotWithShape="1">
          <a:blip r:embed="rId3">
            <a:alphaModFix/>
          </a:blip>
          <a:srcRect b="0" l="0" r="0" t="0"/>
          <a:stretch/>
        </p:blipFill>
        <p:spPr>
          <a:xfrm>
            <a:off x="3985819" y="40700"/>
            <a:ext cx="7984981" cy="6817299"/>
          </a:xfrm>
          <a:prstGeom prst="rect">
            <a:avLst/>
          </a:prstGeom>
          <a:noFill/>
          <a:ln>
            <a:noFill/>
          </a:ln>
        </p:spPr>
      </p:pic>
      <p:sp>
        <p:nvSpPr>
          <p:cNvPr id="370" name="Google Shape;370;p14"/>
          <p:cNvSpPr/>
          <p:nvPr/>
        </p:nvSpPr>
        <p:spPr>
          <a:xfrm>
            <a:off x="9439100" y="4598106"/>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役 職</a:t>
            </a:r>
            <a:endParaRPr b="1" i="0" sz="1800" u="none" cap="none" strike="noStrike">
              <a:solidFill>
                <a:schemeClr val="accent4"/>
              </a:solidFill>
              <a:latin typeface="BIZ UDPGothic"/>
              <a:ea typeface="BIZ UDPGothic"/>
              <a:cs typeface="BIZ UDPGothic"/>
              <a:sym typeface="BIZ UDPGothic"/>
            </a:endParaRPr>
          </a:p>
        </p:txBody>
      </p:sp>
      <p:sp>
        <p:nvSpPr>
          <p:cNvPr id="371" name="Google Shape;371;p14"/>
          <p:cNvSpPr/>
          <p:nvPr/>
        </p:nvSpPr>
        <p:spPr>
          <a:xfrm>
            <a:off x="9439084" y="1217247"/>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企業</a:t>
            </a:r>
            <a:endParaRPr b="1"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規模</a:t>
            </a:r>
            <a:endParaRPr b="1" i="0" sz="1800" u="none" cap="none" strike="noStrike">
              <a:solidFill>
                <a:schemeClr val="accent4"/>
              </a:solidFill>
              <a:latin typeface="BIZ UDPGothic"/>
              <a:ea typeface="BIZ UDPGothic"/>
              <a:cs typeface="BIZ UDPGothic"/>
              <a:sym typeface="BIZ UDPGothic"/>
            </a:endParaRPr>
          </a:p>
        </p:txBody>
      </p:sp>
      <p:sp>
        <p:nvSpPr>
          <p:cNvPr id="372" name="Google Shape;372;p1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73" name="Google Shape;373;p14"/>
          <p:cNvSpPr/>
          <p:nvPr/>
        </p:nvSpPr>
        <p:spPr>
          <a:xfrm>
            <a:off x="474104" y="3762932"/>
            <a:ext cx="4690118" cy="2843629"/>
          </a:xfrm>
          <a:prstGeom prst="roundRect">
            <a:avLst>
              <a:gd fmla="val 0" name="adj"/>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マジセミでは、より貴社の商品・サービスにマッチした方にウェビナーにご参加いただくために、メール等で集客をする際に、属性指定（セグメント）をする方式ではなく、</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ウェビナーのテーマ設定</a:t>
            </a:r>
            <a:r>
              <a:rPr b="1" i="0" lang="ja-JP" sz="1600" u="sng" cap="none" strike="noStrike">
                <a:solidFill>
                  <a:schemeClr val="accent4"/>
                </a:solidFill>
                <a:latin typeface="BIZ UDPGothic"/>
                <a:ea typeface="BIZ UDPGothic"/>
                <a:cs typeface="BIZ UDPGothic"/>
                <a:sym typeface="BIZ UDPGothic"/>
              </a:rPr>
              <a:t>（タイトル、告知文）</a:t>
            </a:r>
            <a:r>
              <a:rPr b="1" i="0" lang="ja-JP" sz="1800" u="sng" cap="none" strike="noStrike">
                <a:solidFill>
                  <a:schemeClr val="accent4"/>
                </a:solidFill>
                <a:latin typeface="BIZ UDPGothic"/>
                <a:ea typeface="BIZ UDPGothic"/>
                <a:cs typeface="BIZ UDPGothic"/>
                <a:sym typeface="BIZ UDPGothic"/>
              </a:rPr>
              <a:t>を、</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マジセミ側で設計させていただくことで、</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1"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貴社のターゲットの割合を増やす方式を採用しております。</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メール配信も全件に送付するのではなく、設定したテーマに関心が高い方を優先して配信しております。</a:t>
            </a:r>
            <a:endParaRPr b="0" i="0" sz="1400" u="none" cap="none" strike="noStrike">
              <a:solidFill>
                <a:srgbClr val="000000"/>
              </a:solidFill>
              <a:latin typeface="BIZ UDPGothic"/>
              <a:ea typeface="BIZ UDPGothic"/>
              <a:cs typeface="BIZ UDPGothic"/>
              <a:sym typeface="BIZ UDPGothic"/>
            </a:endParaRPr>
          </a:p>
        </p:txBody>
      </p:sp>
      <p:sp>
        <p:nvSpPr>
          <p:cNvPr id="374" name="Google Shape;374;p14"/>
          <p:cNvSpPr/>
          <p:nvPr/>
        </p:nvSpPr>
        <p:spPr>
          <a:xfrm>
            <a:off x="605940" y="634741"/>
            <a:ext cx="5610408" cy="1338564"/>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マジセミのリストは、</a:t>
            </a:r>
            <a:endParaRPr b="1" i="0" sz="2700" u="none" cap="none" strike="noStrike">
              <a:solidFill>
                <a:srgbClr val="4F7CE6"/>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以下の属性にほぼ特化しています。</a:t>
            </a:r>
            <a:endParaRPr b="1" i="0" sz="2700" u="none" cap="none" strike="noStrike">
              <a:solidFill>
                <a:srgbClr val="4F7CE6"/>
              </a:solidFill>
              <a:latin typeface="BIZ UDPGothic"/>
              <a:ea typeface="BIZ UDPGothic"/>
              <a:cs typeface="BIZ UDPGothic"/>
              <a:sym typeface="BIZ UDPGothic"/>
            </a:endParaRPr>
          </a:p>
        </p:txBody>
      </p:sp>
      <p:sp>
        <p:nvSpPr>
          <p:cNvPr id="375" name="Google Shape;375;p14"/>
          <p:cNvSpPr/>
          <p:nvPr/>
        </p:nvSpPr>
        <p:spPr>
          <a:xfrm>
            <a:off x="6337974" y="2755213"/>
            <a:ext cx="1542600" cy="154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職種</a:t>
            </a:r>
            <a:endParaRPr b="1" i="0" sz="1800" u="none" cap="none" strike="noStrike">
              <a:solidFill>
                <a:schemeClr val="accent4"/>
              </a:solidFill>
              <a:latin typeface="BIZ UDPGothic"/>
              <a:ea typeface="BIZ UDPGothic"/>
              <a:cs typeface="BIZ UDPGothic"/>
              <a:sym typeface="BIZ UDPGothic"/>
            </a:endParaRPr>
          </a:p>
        </p:txBody>
      </p:sp>
      <p:sp>
        <p:nvSpPr>
          <p:cNvPr id="376" name="Google Shape;376;p14"/>
          <p:cNvSpPr/>
          <p:nvPr/>
        </p:nvSpPr>
        <p:spPr>
          <a:xfrm>
            <a:off x="474104" y="935613"/>
            <a:ext cx="115018" cy="756000"/>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14"/>
          <p:cNvSpPr/>
          <p:nvPr/>
        </p:nvSpPr>
        <p:spPr>
          <a:xfrm>
            <a:off x="20417" y="1704044"/>
            <a:ext cx="5127525" cy="1391023"/>
          </a:xfrm>
          <a:prstGeom prst="roundRect">
            <a:avLst>
              <a:gd fmla="val 0" name="adj"/>
            </a:avLst>
          </a:prstGeom>
          <a:noFill/>
          <a:ln>
            <a:noFill/>
          </a:ln>
        </p:spPr>
        <p:txBody>
          <a:bodyPr anchorCtr="0" anchor="ctr" bIns="45700" lIns="91425" spcFirstLastPara="1" rIns="91425" wrap="square" tIns="45700">
            <a:noAutofit/>
          </a:bodyPr>
          <a:lstStyle/>
          <a:p>
            <a:pPr indent="-342900" lvl="0" marL="720000" marR="0" rtl="0" algn="l">
              <a:lnSpc>
                <a:spcPct val="100000"/>
              </a:lnSpc>
              <a:spcBef>
                <a:spcPts val="120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情報システム部門、DX関連部門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セキュリティ部門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製造業 × 生産・製造部門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バックオフィス部門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IT企業 × 全職種</a:t>
            </a:r>
            <a:endParaRPr b="0" i="0" sz="1800" u="none" cap="none" strike="noStrike">
              <a:solidFill>
                <a:schemeClr val="accent4"/>
              </a:solidFill>
              <a:latin typeface="BIZ UDPGothic"/>
              <a:ea typeface="BIZ UDPGothic"/>
              <a:cs typeface="BIZ UDPGothic"/>
              <a:sym typeface="BIZ UDPGothic"/>
            </a:endParaRPr>
          </a:p>
        </p:txBody>
      </p:sp>
      <p:sp>
        <p:nvSpPr>
          <p:cNvPr id="378" name="Google Shape;378;p1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79" name="Google Shape;379;p14"/>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15"/>
          <p:cNvCxnSpPr/>
          <p:nvPr/>
        </p:nvCxnSpPr>
        <p:spPr>
          <a:xfrm>
            <a:off x="5305335" y="4629612"/>
            <a:ext cx="2672319" cy="1055964"/>
          </a:xfrm>
          <a:prstGeom prst="straightConnector1">
            <a:avLst/>
          </a:prstGeom>
          <a:noFill/>
          <a:ln cap="flat" cmpd="sng" w="25400">
            <a:solidFill>
              <a:srgbClr val="A5A5A5"/>
            </a:solidFill>
            <a:prstDash val="dot"/>
            <a:miter lim="800000"/>
            <a:headEnd len="sm" w="sm" type="none"/>
            <a:tailEnd len="med" w="med" type="triangle"/>
          </a:ln>
        </p:spPr>
      </p:cxnSp>
      <p:sp>
        <p:nvSpPr>
          <p:cNvPr id="386" name="Google Shape;386;p15"/>
          <p:cNvSpPr/>
          <p:nvPr/>
        </p:nvSpPr>
        <p:spPr>
          <a:xfrm>
            <a:off x="350875" y="1618778"/>
            <a:ext cx="3717600" cy="586551"/>
          </a:xfrm>
          <a:prstGeom prst="chevron">
            <a:avLst>
              <a:gd fmla="val 46135" name="adj"/>
            </a:avLst>
          </a:prstGeom>
          <a:gradFill>
            <a:gsLst>
              <a:gs pos="0">
                <a:srgbClr val="C3D2F7"/>
              </a:gs>
              <a:gs pos="100000">
                <a:srgbClr val="88A8E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5"/>
          <p:cNvSpPr/>
          <p:nvPr/>
        </p:nvSpPr>
        <p:spPr>
          <a:xfrm>
            <a:off x="3853475" y="1618778"/>
            <a:ext cx="5230650" cy="586551"/>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15"/>
          <p:cNvSpPr/>
          <p:nvPr/>
        </p:nvSpPr>
        <p:spPr>
          <a:xfrm>
            <a:off x="8857193" y="1618793"/>
            <a:ext cx="2920651" cy="586521"/>
          </a:xfrm>
          <a:prstGeom prst="chevron">
            <a:avLst>
              <a:gd fmla="val 46135" name="adj"/>
            </a:avLst>
          </a:prstGeom>
          <a:gradFill>
            <a:gsLst>
              <a:gs pos="0">
                <a:srgbClr val="4F7CE6"/>
              </a:gs>
              <a:gs pos="100000">
                <a:srgbClr val="102F7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9" name="Google Shape;389;p15"/>
          <p:cNvCxnSpPr/>
          <p:nvPr/>
        </p:nvCxnSpPr>
        <p:spPr>
          <a:xfrm flipH="1" rot="10800000">
            <a:off x="2108140" y="3690406"/>
            <a:ext cx="908396" cy="4795"/>
          </a:xfrm>
          <a:prstGeom prst="straightConnector1">
            <a:avLst/>
          </a:prstGeom>
          <a:noFill/>
          <a:ln cap="flat" cmpd="sng" w="25400">
            <a:solidFill>
              <a:schemeClr val="accent4"/>
            </a:solidFill>
            <a:prstDash val="dot"/>
            <a:miter lim="800000"/>
            <a:headEnd len="sm" w="sm" type="none"/>
            <a:tailEnd len="sm" w="sm" type="none"/>
          </a:ln>
        </p:spPr>
      </p:cxnSp>
      <p:sp>
        <p:nvSpPr>
          <p:cNvPr id="390" name="Google Shape;390;p15"/>
          <p:cNvSpPr txBox="1"/>
          <p:nvPr/>
        </p:nvSpPr>
        <p:spPr>
          <a:xfrm>
            <a:off x="1200082" y="1681221"/>
            <a:ext cx="184119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リード獲得</a:t>
            </a:r>
            <a:endParaRPr b="0" i="0" sz="1400" u="none" cap="none" strike="noStrike">
              <a:solidFill>
                <a:srgbClr val="000000"/>
              </a:solidFill>
              <a:latin typeface="BIZ UDPGothic"/>
              <a:ea typeface="BIZ UDPGothic"/>
              <a:cs typeface="BIZ UDPGothic"/>
              <a:sym typeface="BIZ UDPGothic"/>
            </a:endParaRPr>
          </a:p>
        </p:txBody>
      </p:sp>
      <p:cxnSp>
        <p:nvCxnSpPr>
          <p:cNvPr id="391" name="Google Shape;391;p15"/>
          <p:cNvCxnSpPr/>
          <p:nvPr/>
        </p:nvCxnSpPr>
        <p:spPr>
          <a:xfrm>
            <a:off x="8525767" y="2845056"/>
            <a:ext cx="810703" cy="0"/>
          </a:xfrm>
          <a:prstGeom prst="straightConnector1">
            <a:avLst/>
          </a:prstGeom>
          <a:noFill/>
          <a:ln cap="flat" cmpd="sng" w="25400">
            <a:solidFill>
              <a:schemeClr val="accent4"/>
            </a:solidFill>
            <a:prstDash val="dot"/>
            <a:miter lim="800000"/>
            <a:headEnd len="sm" w="sm" type="none"/>
            <a:tailEnd len="med" w="med" type="triangle"/>
          </a:ln>
        </p:spPr>
      </p:cxnSp>
      <p:sp>
        <p:nvSpPr>
          <p:cNvPr id="392" name="Google Shape;392;p15"/>
          <p:cNvSpPr txBox="1"/>
          <p:nvPr/>
        </p:nvSpPr>
        <p:spPr>
          <a:xfrm>
            <a:off x="4744883" y="1681221"/>
            <a:ext cx="32327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ナーチャリング・商談</a:t>
            </a:r>
            <a:endParaRPr b="0" i="0" sz="1400" u="none" cap="none" strike="noStrike">
              <a:solidFill>
                <a:srgbClr val="000000"/>
              </a:solidFill>
              <a:latin typeface="BIZ UDPGothic"/>
              <a:ea typeface="BIZ UDPGothic"/>
              <a:cs typeface="BIZ UDPGothic"/>
              <a:sym typeface="BIZ UDPGothic"/>
            </a:endParaRPr>
          </a:p>
        </p:txBody>
      </p:sp>
      <p:sp>
        <p:nvSpPr>
          <p:cNvPr id="393" name="Google Shape;393;p15"/>
          <p:cNvSpPr txBox="1"/>
          <p:nvPr/>
        </p:nvSpPr>
        <p:spPr>
          <a:xfrm>
            <a:off x="9396921" y="1681221"/>
            <a:ext cx="1841195"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契 約</a:t>
            </a:r>
            <a:endParaRPr b="0" i="0" sz="1400" u="none" cap="none" strike="noStrike">
              <a:solidFill>
                <a:srgbClr val="000000"/>
              </a:solidFill>
              <a:latin typeface="BIZ UDPGothic"/>
              <a:ea typeface="BIZ UDPGothic"/>
              <a:cs typeface="BIZ UDPGothic"/>
              <a:sym typeface="BIZ UDPGothic"/>
            </a:endParaRPr>
          </a:p>
        </p:txBody>
      </p:sp>
      <p:sp>
        <p:nvSpPr>
          <p:cNvPr id="394" name="Google Shape;394;p15"/>
          <p:cNvSpPr txBox="1"/>
          <p:nvPr/>
        </p:nvSpPr>
        <p:spPr>
          <a:xfrm>
            <a:off x="8157764" y="6503249"/>
            <a:ext cx="1984578"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（SiriusDecision社調査）</a:t>
            </a:r>
            <a:endParaRPr b="0" i="0" sz="1400" u="none" cap="none" strike="noStrike">
              <a:solidFill>
                <a:srgbClr val="000000"/>
              </a:solidFill>
              <a:latin typeface="Arial"/>
              <a:ea typeface="Arial"/>
              <a:cs typeface="Arial"/>
              <a:sym typeface="Arial"/>
            </a:endParaRPr>
          </a:p>
        </p:txBody>
      </p:sp>
      <p:cxnSp>
        <p:nvCxnSpPr>
          <p:cNvPr id="395" name="Google Shape;395;p1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96" name="Google Shape;396;p1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15"/>
          <p:cNvCxnSpPr/>
          <p:nvPr/>
        </p:nvCxnSpPr>
        <p:spPr>
          <a:xfrm>
            <a:off x="5305335" y="4526271"/>
            <a:ext cx="4028293" cy="0"/>
          </a:xfrm>
          <a:prstGeom prst="straightConnector1">
            <a:avLst/>
          </a:prstGeom>
          <a:noFill/>
          <a:ln cap="flat" cmpd="sng" w="25400">
            <a:solidFill>
              <a:schemeClr val="accent4"/>
            </a:solidFill>
            <a:prstDash val="dot"/>
            <a:miter lim="800000"/>
            <a:headEnd len="sm" w="sm" type="none"/>
            <a:tailEnd len="med" w="med" type="triangle"/>
          </a:ln>
        </p:spPr>
      </p:cxnSp>
      <p:cxnSp>
        <p:nvCxnSpPr>
          <p:cNvPr id="398" name="Google Shape;398;p15"/>
          <p:cNvCxnSpPr/>
          <p:nvPr/>
        </p:nvCxnSpPr>
        <p:spPr>
          <a:xfrm rot="10800000">
            <a:off x="3020432" y="2868369"/>
            <a:ext cx="0" cy="1640385"/>
          </a:xfrm>
          <a:prstGeom prst="straightConnector1">
            <a:avLst/>
          </a:prstGeom>
          <a:noFill/>
          <a:ln cap="flat" cmpd="sng" w="25400">
            <a:solidFill>
              <a:schemeClr val="accent4"/>
            </a:solidFill>
            <a:prstDash val="dot"/>
            <a:miter lim="800000"/>
            <a:headEnd len="sm" w="sm" type="none"/>
            <a:tailEnd len="sm" w="sm" type="none"/>
          </a:ln>
        </p:spPr>
      </p:cxnSp>
      <p:cxnSp>
        <p:nvCxnSpPr>
          <p:cNvPr id="399" name="Google Shape;399;p15"/>
          <p:cNvCxnSpPr/>
          <p:nvPr/>
        </p:nvCxnSpPr>
        <p:spPr>
          <a:xfrm flipH="1" rot="10800000">
            <a:off x="3016536" y="2853329"/>
            <a:ext cx="3827724" cy="16814"/>
          </a:xfrm>
          <a:prstGeom prst="straightConnector1">
            <a:avLst/>
          </a:prstGeom>
          <a:noFill/>
          <a:ln cap="flat" cmpd="sng" w="25400">
            <a:solidFill>
              <a:schemeClr val="accent4"/>
            </a:solidFill>
            <a:prstDash val="dot"/>
            <a:miter lim="800000"/>
            <a:headEnd len="sm" w="sm" type="none"/>
            <a:tailEnd len="med" w="med" type="triangle"/>
          </a:ln>
        </p:spPr>
      </p:cxnSp>
      <p:cxnSp>
        <p:nvCxnSpPr>
          <p:cNvPr id="400" name="Google Shape;400;p15"/>
          <p:cNvCxnSpPr/>
          <p:nvPr/>
        </p:nvCxnSpPr>
        <p:spPr>
          <a:xfrm>
            <a:off x="3020432" y="4508754"/>
            <a:ext cx="1177819" cy="0"/>
          </a:xfrm>
          <a:prstGeom prst="straightConnector1">
            <a:avLst/>
          </a:prstGeom>
          <a:noFill/>
          <a:ln cap="flat" cmpd="sng" w="25400">
            <a:solidFill>
              <a:schemeClr val="accent4"/>
            </a:solidFill>
            <a:prstDash val="dot"/>
            <a:miter lim="800000"/>
            <a:headEnd len="sm" w="sm" type="none"/>
            <a:tailEnd len="med" w="med" type="triangle"/>
          </a:ln>
        </p:spPr>
      </p:cxnSp>
      <p:grpSp>
        <p:nvGrpSpPr>
          <p:cNvPr id="401" name="Google Shape;401;p15"/>
          <p:cNvGrpSpPr/>
          <p:nvPr/>
        </p:nvGrpSpPr>
        <p:grpSpPr>
          <a:xfrm>
            <a:off x="3355678" y="3472232"/>
            <a:ext cx="1949657" cy="1487342"/>
            <a:chOff x="3768071" y="3448601"/>
            <a:chExt cx="1949657" cy="1487342"/>
          </a:xfrm>
        </p:grpSpPr>
        <p:sp>
          <p:nvSpPr>
            <p:cNvPr id="402" name="Google Shape;402;p15"/>
            <p:cNvSpPr/>
            <p:nvPr/>
          </p:nvSpPr>
          <p:spPr>
            <a:xfrm>
              <a:off x="3768071" y="3448601"/>
              <a:ext cx="1949657" cy="1487342"/>
            </a:xfrm>
            <a:prstGeom prst="roundRect">
              <a:avLst>
                <a:gd fmla="val 1149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15"/>
            <p:cNvSpPr txBox="1"/>
            <p:nvPr/>
          </p:nvSpPr>
          <p:spPr>
            <a:xfrm>
              <a:off x="3936208" y="4122282"/>
              <a:ext cx="16133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コールドリード</a:t>
              </a:r>
              <a:endParaRPr b="1" i="0" sz="1600" u="none" cap="none" strike="noStrike">
                <a:solidFill>
                  <a:schemeClr val="lt1"/>
                </a:solidFill>
                <a:latin typeface="BIZ UDPGothic"/>
                <a:ea typeface="BIZ UDPGothic"/>
                <a:cs typeface="BIZ UDPGothic"/>
                <a:sym typeface="BIZ UDPGothic"/>
              </a:endParaRPr>
            </a:p>
          </p:txBody>
        </p:sp>
        <p:sp>
          <p:nvSpPr>
            <p:cNvPr id="404" name="Google Shape;404;p15"/>
            <p:cNvSpPr txBox="1"/>
            <p:nvPr/>
          </p:nvSpPr>
          <p:spPr>
            <a:xfrm>
              <a:off x="4166159" y="4357745"/>
              <a:ext cx="11534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27</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05" name="Google Shape;405;p15"/>
          <p:cNvGrpSpPr/>
          <p:nvPr/>
        </p:nvGrpSpPr>
        <p:grpSpPr>
          <a:xfrm>
            <a:off x="8066612" y="5336367"/>
            <a:ext cx="3404265" cy="1166300"/>
            <a:chOff x="7960282" y="5146366"/>
            <a:chExt cx="3404265" cy="1166300"/>
          </a:xfrm>
        </p:grpSpPr>
        <p:sp>
          <p:nvSpPr>
            <p:cNvPr id="406" name="Google Shape;406;p15"/>
            <p:cNvSpPr/>
            <p:nvPr/>
          </p:nvSpPr>
          <p:spPr>
            <a:xfrm>
              <a:off x="7960282" y="5146366"/>
              <a:ext cx="3404265" cy="1166300"/>
            </a:xfrm>
            <a:prstGeom prst="roundRect">
              <a:avLst>
                <a:gd fmla="val 11912" name="adj"/>
              </a:avLst>
            </a:prstGeom>
            <a:solidFill>
              <a:srgbClr val="102F74"/>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p:txBody>
        </p:sp>
        <p:pic>
          <p:nvPicPr>
            <p:cNvPr descr="図形&#10;&#10;低い精度で自動的に生成された説明" id="407" name="Google Shape;407;p15"/>
            <p:cNvPicPr preferRelativeResize="0"/>
            <p:nvPr/>
          </p:nvPicPr>
          <p:blipFill rotWithShape="1">
            <a:blip r:embed="rId3">
              <a:alphaModFix/>
            </a:blip>
            <a:srcRect b="0" l="0" r="0" t="0"/>
            <a:stretch/>
          </p:blipFill>
          <p:spPr>
            <a:xfrm>
              <a:off x="8332394" y="5684691"/>
              <a:ext cx="544595" cy="485313"/>
            </a:xfrm>
            <a:prstGeom prst="rect">
              <a:avLst/>
            </a:prstGeom>
            <a:noFill/>
            <a:ln>
              <a:noFill/>
            </a:ln>
          </p:spPr>
        </p:pic>
        <p:sp>
          <p:nvSpPr>
            <p:cNvPr id="408" name="Google Shape;408;p15"/>
            <p:cNvSpPr/>
            <p:nvPr/>
          </p:nvSpPr>
          <p:spPr>
            <a:xfrm>
              <a:off x="9185082" y="5246776"/>
              <a:ext cx="2080537" cy="965481"/>
            </a:xfrm>
            <a:prstGeom prst="roundRect">
              <a:avLst>
                <a:gd fmla="val 11521" name="adj"/>
              </a:avLst>
            </a:prstGeom>
            <a:solidFill>
              <a:schemeClr val="l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8割が2年以内に</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競合他社と契約</a:t>
              </a:r>
              <a:endParaRPr b="0" i="0" sz="1800" u="none" cap="none" strike="noStrike">
                <a:solidFill>
                  <a:schemeClr val="accent4"/>
                </a:solidFill>
                <a:latin typeface="BIZ UDPGothic"/>
                <a:ea typeface="BIZ UDPGothic"/>
                <a:cs typeface="BIZ UDPGothic"/>
                <a:sym typeface="BIZ UDPGothic"/>
              </a:endParaRPr>
            </a:p>
          </p:txBody>
        </p:sp>
        <p:sp>
          <p:nvSpPr>
            <p:cNvPr id="409" name="Google Shape;409;p15"/>
            <p:cNvSpPr txBox="1"/>
            <p:nvPr/>
          </p:nvSpPr>
          <p:spPr>
            <a:xfrm>
              <a:off x="8101628" y="5166705"/>
              <a:ext cx="9779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rgbClr val="D8D8D8"/>
                  </a:solidFill>
                  <a:latin typeface="BIZ UDPGothic"/>
                  <a:ea typeface="BIZ UDPGothic"/>
                  <a:cs typeface="BIZ UDPGothic"/>
                  <a:sym typeface="BIZ UDPGothic"/>
                </a:rPr>
                <a:t>21</a:t>
              </a:r>
              <a:r>
                <a:rPr b="0" i="0" lang="ja-JP" sz="1600" u="none" cap="none" strike="noStrike">
                  <a:solidFill>
                    <a:srgbClr val="D8D8D8"/>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10" name="Google Shape;410;p15"/>
          <p:cNvGrpSpPr/>
          <p:nvPr/>
        </p:nvGrpSpPr>
        <p:grpSpPr>
          <a:xfrm>
            <a:off x="9420754" y="2344699"/>
            <a:ext cx="2039376" cy="2614875"/>
            <a:chOff x="9420754" y="2154698"/>
            <a:chExt cx="2039376" cy="2614875"/>
          </a:xfrm>
        </p:grpSpPr>
        <p:sp>
          <p:nvSpPr>
            <p:cNvPr id="411" name="Google Shape;411;p15"/>
            <p:cNvSpPr/>
            <p:nvPr/>
          </p:nvSpPr>
          <p:spPr>
            <a:xfrm>
              <a:off x="9420754" y="2154698"/>
              <a:ext cx="2039376" cy="1259645"/>
            </a:xfrm>
            <a:prstGeom prst="roundRect">
              <a:avLst>
                <a:gd fmla="val 13587"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12" name="Google Shape;412;p15"/>
            <p:cNvSpPr txBox="1"/>
            <p:nvPr/>
          </p:nvSpPr>
          <p:spPr>
            <a:xfrm>
              <a:off x="10421528" y="2492133"/>
              <a:ext cx="88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1</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3" name="Google Shape;413;p15"/>
            <p:cNvGrpSpPr/>
            <p:nvPr/>
          </p:nvGrpSpPr>
          <p:grpSpPr>
            <a:xfrm>
              <a:off x="9420754" y="3509928"/>
              <a:ext cx="2039376" cy="1259645"/>
              <a:chOff x="9420754" y="3581048"/>
              <a:chExt cx="2039376" cy="1259645"/>
            </a:xfrm>
          </p:grpSpPr>
          <p:sp>
            <p:nvSpPr>
              <p:cNvPr id="414" name="Google Shape;414;p15"/>
              <p:cNvSpPr/>
              <p:nvPr/>
            </p:nvSpPr>
            <p:spPr>
              <a:xfrm>
                <a:off x="9420754" y="3581048"/>
                <a:ext cx="2039376" cy="1259645"/>
              </a:xfrm>
              <a:prstGeom prst="roundRect">
                <a:avLst>
                  <a:gd fmla="val 11533"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pic>
            <p:nvPicPr>
              <p:cNvPr descr="アイコン&#10;&#10;自動的に生成された説明" id="415" name="Google Shape;415;p15"/>
              <p:cNvPicPr preferRelativeResize="0"/>
              <p:nvPr/>
            </p:nvPicPr>
            <p:blipFill rotWithShape="1">
              <a:blip r:embed="rId4">
                <a:alphaModFix/>
              </a:blip>
              <a:srcRect b="0" l="0" r="0" t="0"/>
              <a:stretch/>
            </p:blipFill>
            <p:spPr>
              <a:xfrm>
                <a:off x="9623108" y="4140834"/>
                <a:ext cx="786005" cy="502022"/>
              </a:xfrm>
              <a:prstGeom prst="rect">
                <a:avLst/>
              </a:prstGeom>
              <a:noFill/>
              <a:ln>
                <a:noFill/>
              </a:ln>
            </p:spPr>
          </p:pic>
          <p:sp>
            <p:nvSpPr>
              <p:cNvPr id="416" name="Google Shape;416;p15"/>
              <p:cNvSpPr txBox="1"/>
              <p:nvPr/>
            </p:nvSpPr>
            <p:spPr>
              <a:xfrm>
                <a:off x="10375673" y="3919307"/>
                <a:ext cx="980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２１</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7" name="Google Shape;417;p15"/>
              <p:cNvGrpSpPr/>
              <p:nvPr/>
            </p:nvGrpSpPr>
            <p:grpSpPr>
              <a:xfrm>
                <a:off x="9666141" y="3783896"/>
                <a:ext cx="663260" cy="318015"/>
                <a:chOff x="9474086" y="3831521"/>
                <a:chExt cx="663260" cy="318015"/>
              </a:xfrm>
            </p:grpSpPr>
            <p:sp>
              <p:nvSpPr>
                <p:cNvPr id="418" name="Google Shape;418;p15"/>
                <p:cNvSpPr/>
                <p:nvPr/>
              </p:nvSpPr>
              <p:spPr>
                <a:xfrm>
                  <a:off x="947408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p15"/>
                <p:cNvSpPr/>
                <p:nvPr/>
              </p:nvSpPr>
              <p:spPr>
                <a:xfrm>
                  <a:off x="9672297" y="3831521"/>
                  <a:ext cx="284449" cy="284449"/>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0" name="Google Shape;420;p15"/>
                <p:cNvSpPr/>
                <p:nvPr/>
              </p:nvSpPr>
              <p:spPr>
                <a:xfrm>
                  <a:off x="994830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pic>
          <p:nvPicPr>
            <p:cNvPr descr="アイコン&#10;&#10;自動的に生成された説明" id="421" name="Google Shape;421;p15"/>
            <p:cNvPicPr preferRelativeResize="0"/>
            <p:nvPr/>
          </p:nvPicPr>
          <p:blipFill rotWithShape="1">
            <a:blip r:embed="rId4">
              <a:alphaModFix/>
            </a:blip>
            <a:srcRect b="0" l="0" r="0" t="0"/>
            <a:stretch/>
          </p:blipFill>
          <p:spPr>
            <a:xfrm>
              <a:off x="9623108" y="2703357"/>
              <a:ext cx="786005" cy="502022"/>
            </a:xfrm>
            <a:prstGeom prst="rect">
              <a:avLst/>
            </a:prstGeom>
            <a:noFill/>
            <a:ln>
              <a:noFill/>
            </a:ln>
          </p:spPr>
        </p:pic>
        <p:grpSp>
          <p:nvGrpSpPr>
            <p:cNvPr id="422" name="Google Shape;422;p15"/>
            <p:cNvGrpSpPr/>
            <p:nvPr/>
          </p:nvGrpSpPr>
          <p:grpSpPr>
            <a:xfrm>
              <a:off x="9666141" y="2346419"/>
              <a:ext cx="663260" cy="318015"/>
              <a:chOff x="9474086" y="3831521"/>
              <a:chExt cx="663260" cy="318015"/>
            </a:xfrm>
          </p:grpSpPr>
          <p:sp>
            <p:nvSpPr>
              <p:cNvPr id="423" name="Google Shape;423;p15"/>
              <p:cNvSpPr/>
              <p:nvPr/>
            </p:nvSpPr>
            <p:spPr>
              <a:xfrm>
                <a:off x="947408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5"/>
              <p:cNvSpPr/>
              <p:nvPr/>
            </p:nvSpPr>
            <p:spPr>
              <a:xfrm>
                <a:off x="9672297" y="3831521"/>
                <a:ext cx="284449" cy="284449"/>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5" name="Google Shape;425;p15"/>
              <p:cNvSpPr/>
              <p:nvPr/>
            </p:nvSpPr>
            <p:spPr>
              <a:xfrm>
                <a:off x="994830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sp>
        <p:nvSpPr>
          <p:cNvPr id="426" name="Google Shape;426;p15"/>
          <p:cNvSpPr/>
          <p:nvPr/>
        </p:nvSpPr>
        <p:spPr>
          <a:xfrm>
            <a:off x="2946602" y="3624664"/>
            <a:ext cx="144821" cy="14482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7" name="Google Shape;427;p15"/>
          <p:cNvSpPr/>
          <p:nvPr/>
        </p:nvSpPr>
        <p:spPr>
          <a:xfrm>
            <a:off x="587500" y="5152800"/>
            <a:ext cx="5817600" cy="692400"/>
          </a:xfrm>
          <a:prstGeom prst="roundRect">
            <a:avLst>
              <a:gd fmla="val 16667" name="adj"/>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accent4"/>
                </a:solidFill>
                <a:latin typeface="BIZ UDPGothic"/>
                <a:ea typeface="BIZ UDPGothic"/>
                <a:cs typeface="BIZ UDPGothic"/>
                <a:sym typeface="BIZ UDPGothic"/>
              </a:rPr>
              <a:t>過去参加者も含め繰り返しウェビナーを開催</a:t>
            </a:r>
            <a:endParaRPr b="1" i="0" sz="2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500" u="none" cap="none" strike="noStrike">
                <a:solidFill>
                  <a:schemeClr val="accent4"/>
                </a:solidFill>
                <a:latin typeface="BIZ UDPGothic"/>
                <a:ea typeface="BIZ UDPGothic"/>
                <a:cs typeface="BIZ UDPGothic"/>
                <a:sym typeface="BIZ UDPGothic"/>
              </a:rPr>
              <a:t>することで新規リード獲得とナーチャリングを効率化します。</a:t>
            </a:r>
            <a:endParaRPr b="0" i="0" sz="1100" u="none" cap="none" strike="noStrike">
              <a:solidFill>
                <a:srgbClr val="000000"/>
              </a:solidFill>
              <a:latin typeface="BIZ UDPGothic"/>
              <a:ea typeface="BIZ UDPGothic"/>
              <a:cs typeface="BIZ UDPGothic"/>
              <a:sym typeface="BIZ UDPGothic"/>
            </a:endParaRPr>
          </a:p>
        </p:txBody>
      </p:sp>
      <p:grpSp>
        <p:nvGrpSpPr>
          <p:cNvPr id="428" name="Google Shape;428;p15"/>
          <p:cNvGrpSpPr/>
          <p:nvPr/>
        </p:nvGrpSpPr>
        <p:grpSpPr>
          <a:xfrm>
            <a:off x="631122" y="2348345"/>
            <a:ext cx="1841195" cy="2611230"/>
            <a:chOff x="631122" y="2158344"/>
            <a:chExt cx="1841195" cy="2611230"/>
          </a:xfrm>
        </p:grpSpPr>
        <p:sp>
          <p:nvSpPr>
            <p:cNvPr id="429" name="Google Shape;429;p15"/>
            <p:cNvSpPr/>
            <p:nvPr/>
          </p:nvSpPr>
          <p:spPr>
            <a:xfrm>
              <a:off x="631122" y="2158344"/>
              <a:ext cx="1841195" cy="2611230"/>
            </a:xfrm>
            <a:prstGeom prst="roundRect">
              <a:avLst>
                <a:gd fmla="val 8582"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pic>
          <p:nvPicPr>
            <p:cNvPr descr="アイコン&#10;&#10;自動的に生成された説明" id="430" name="Google Shape;430;p15"/>
            <p:cNvPicPr preferRelativeResize="0"/>
            <p:nvPr/>
          </p:nvPicPr>
          <p:blipFill rotWithShape="1">
            <a:blip r:embed="rId5">
              <a:alphaModFix/>
            </a:blip>
            <a:srcRect b="0" l="0" r="0" t="0"/>
            <a:stretch/>
          </p:blipFill>
          <p:spPr>
            <a:xfrm>
              <a:off x="1076220" y="2497527"/>
              <a:ext cx="957919" cy="1018415"/>
            </a:xfrm>
            <a:prstGeom prst="rect">
              <a:avLst/>
            </a:prstGeom>
            <a:noFill/>
            <a:ln>
              <a:noFill/>
            </a:ln>
          </p:spPr>
        </p:pic>
        <p:sp>
          <p:nvSpPr>
            <p:cNvPr id="431" name="Google Shape;431;p15"/>
            <p:cNvSpPr txBox="1"/>
            <p:nvPr/>
          </p:nvSpPr>
          <p:spPr>
            <a:xfrm>
              <a:off x="845236" y="3596226"/>
              <a:ext cx="14130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セミナー開催</a:t>
              </a:r>
              <a:endParaRPr b="1" i="0" sz="1600" u="none" cap="none" strike="noStrike">
                <a:solidFill>
                  <a:schemeClr val="lt1"/>
                </a:solidFill>
                <a:latin typeface="BIZ UDPGothic"/>
                <a:ea typeface="BIZ UDPGothic"/>
                <a:cs typeface="BIZ UDPGothic"/>
                <a:sym typeface="BIZ UDPGothic"/>
              </a:endParaRPr>
            </a:p>
          </p:txBody>
        </p:sp>
        <p:sp>
          <p:nvSpPr>
            <p:cNvPr id="432" name="Google Shape;432;p15"/>
            <p:cNvSpPr txBox="1"/>
            <p:nvPr/>
          </p:nvSpPr>
          <p:spPr>
            <a:xfrm>
              <a:off x="974979" y="3826762"/>
              <a:ext cx="1153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3600" u="none" cap="none" strike="noStrike">
                  <a:solidFill>
                    <a:schemeClr val="lt1"/>
                  </a:solidFill>
                  <a:latin typeface="BIZ UDPGothic"/>
                  <a:ea typeface="BIZ UDPGothic"/>
                  <a:cs typeface="BIZ UDPGothic"/>
                  <a:sym typeface="BIZ UDPGothic"/>
                </a:rPr>
                <a:t>30</a:t>
              </a:r>
              <a:r>
                <a:rPr b="0" i="0" lang="ja-JP" sz="18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sp>
        <p:nvSpPr>
          <p:cNvPr id="433" name="Google Shape;433;p15"/>
          <p:cNvSpPr/>
          <p:nvPr/>
        </p:nvSpPr>
        <p:spPr>
          <a:xfrm>
            <a:off x="2434212" y="3599918"/>
            <a:ext cx="144821" cy="16761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4" name="Google Shape;434;p15"/>
          <p:cNvGrpSpPr/>
          <p:nvPr/>
        </p:nvGrpSpPr>
        <p:grpSpPr>
          <a:xfrm>
            <a:off x="6188696" y="2348344"/>
            <a:ext cx="2348698" cy="2577575"/>
            <a:chOff x="6390458" y="2158343"/>
            <a:chExt cx="2348698" cy="2577575"/>
          </a:xfrm>
        </p:grpSpPr>
        <p:sp>
          <p:nvSpPr>
            <p:cNvPr id="435" name="Google Shape;435;p15"/>
            <p:cNvSpPr/>
            <p:nvPr/>
          </p:nvSpPr>
          <p:spPr>
            <a:xfrm>
              <a:off x="6390458" y="3933144"/>
              <a:ext cx="2348697" cy="802774"/>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A1F4D"/>
                </a:solidFill>
                <a:latin typeface="Arial"/>
                <a:ea typeface="Arial"/>
                <a:cs typeface="Arial"/>
                <a:sym typeface="Arial"/>
              </a:endParaRPr>
            </a:p>
          </p:txBody>
        </p:sp>
        <p:sp>
          <p:nvSpPr>
            <p:cNvPr id="436" name="Google Shape;436;p15"/>
            <p:cNvSpPr txBox="1"/>
            <p:nvPr/>
          </p:nvSpPr>
          <p:spPr>
            <a:xfrm>
              <a:off x="6400084" y="3986012"/>
              <a:ext cx="2339072"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chemeClr val="lt1"/>
                  </a:solidFill>
                  <a:latin typeface="BIZ UDPGothic"/>
                  <a:ea typeface="BIZ UDPGothic"/>
                  <a:cs typeface="BIZ UDPGothic"/>
                  <a:sym typeface="BIZ UDPGothic"/>
                </a:rPr>
                <a:t>繰り返し開催</a:t>
              </a:r>
              <a:endParaRPr b="0"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することが重要！</a:t>
              </a:r>
              <a:endParaRPr b="0" i="0" sz="1400" u="none" cap="none" strike="noStrike">
                <a:solidFill>
                  <a:srgbClr val="000000"/>
                </a:solidFill>
                <a:latin typeface="BIZ UDPGothic"/>
                <a:ea typeface="BIZ UDPGothic"/>
                <a:cs typeface="BIZ UDPGothic"/>
                <a:sym typeface="BIZ UDPGothic"/>
              </a:endParaRPr>
            </a:p>
          </p:txBody>
        </p:sp>
        <p:grpSp>
          <p:nvGrpSpPr>
            <p:cNvPr id="437" name="Google Shape;437;p15"/>
            <p:cNvGrpSpPr/>
            <p:nvPr/>
          </p:nvGrpSpPr>
          <p:grpSpPr>
            <a:xfrm>
              <a:off x="6592497" y="2158343"/>
              <a:ext cx="1933270" cy="1529835"/>
              <a:chOff x="6592497" y="2158343"/>
              <a:chExt cx="1933270" cy="1529835"/>
            </a:xfrm>
          </p:grpSpPr>
          <p:sp>
            <p:nvSpPr>
              <p:cNvPr id="438" name="Google Shape;438;p15"/>
              <p:cNvSpPr/>
              <p:nvPr/>
            </p:nvSpPr>
            <p:spPr>
              <a:xfrm>
                <a:off x="6592497" y="2158343"/>
                <a:ext cx="1933270" cy="1524981"/>
              </a:xfrm>
              <a:prstGeom prst="roundRect">
                <a:avLst>
                  <a:gd fmla="val 7544"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439" name="Google Shape;439;p15"/>
              <p:cNvSpPr txBox="1"/>
              <p:nvPr/>
            </p:nvSpPr>
            <p:spPr>
              <a:xfrm>
                <a:off x="6769160" y="2927848"/>
                <a:ext cx="1579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ホットリード</a:t>
                </a:r>
                <a:endParaRPr b="1" i="0" sz="1600" u="none" cap="none" strike="noStrike">
                  <a:solidFill>
                    <a:schemeClr val="lt1"/>
                  </a:solidFill>
                  <a:latin typeface="BIZ UDPGothic"/>
                  <a:ea typeface="BIZ UDPGothic"/>
                  <a:cs typeface="BIZ UDPGothic"/>
                  <a:sym typeface="BIZ UDPGothic"/>
                </a:endParaRPr>
              </a:p>
            </p:txBody>
          </p:sp>
          <p:sp>
            <p:nvSpPr>
              <p:cNvPr id="440" name="Google Shape;440;p15"/>
              <p:cNvSpPr txBox="1"/>
              <p:nvPr/>
            </p:nvSpPr>
            <p:spPr>
              <a:xfrm>
                <a:off x="7169234" y="3164978"/>
                <a:ext cx="77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3</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sp>
        <p:nvSpPr>
          <p:cNvPr id="441" name="Google Shape;441;p15"/>
          <p:cNvSpPr txBox="1"/>
          <p:nvPr/>
        </p:nvSpPr>
        <p:spPr>
          <a:xfrm rot="1176532">
            <a:off x="6795784" y="5108495"/>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放置すると</a:t>
            </a:r>
            <a:endParaRPr b="0" i="0" sz="1800" u="none" cap="none" strike="noStrike">
              <a:solidFill>
                <a:schemeClr val="accent4"/>
              </a:solidFill>
              <a:latin typeface="BIZ UDPGothic"/>
              <a:ea typeface="BIZ UDPGothic"/>
              <a:cs typeface="BIZ UDPGothic"/>
              <a:sym typeface="BIZ UDPGothic"/>
            </a:endParaRPr>
          </a:p>
        </p:txBody>
      </p:sp>
      <p:pic>
        <p:nvPicPr>
          <p:cNvPr id="442" name="Google Shape;442;p15"/>
          <p:cNvPicPr preferRelativeResize="0"/>
          <p:nvPr/>
        </p:nvPicPr>
        <p:blipFill rotWithShape="1">
          <a:blip r:embed="rId6">
            <a:alphaModFix/>
          </a:blip>
          <a:srcRect b="0" l="0" r="0" t="0"/>
          <a:stretch/>
        </p:blipFill>
        <p:spPr>
          <a:xfrm>
            <a:off x="6968412" y="2419788"/>
            <a:ext cx="789270" cy="731075"/>
          </a:xfrm>
          <a:prstGeom prst="rect">
            <a:avLst/>
          </a:prstGeom>
          <a:noFill/>
          <a:ln>
            <a:noFill/>
          </a:ln>
        </p:spPr>
      </p:pic>
      <p:pic>
        <p:nvPicPr>
          <p:cNvPr id="443" name="Google Shape;443;p15"/>
          <p:cNvPicPr preferRelativeResize="0"/>
          <p:nvPr/>
        </p:nvPicPr>
        <p:blipFill rotWithShape="1">
          <a:blip r:embed="rId7">
            <a:alphaModFix/>
          </a:blip>
          <a:srcRect b="0" l="0" r="0" t="0"/>
          <a:stretch/>
        </p:blipFill>
        <p:spPr>
          <a:xfrm>
            <a:off x="3853475" y="3532851"/>
            <a:ext cx="908375" cy="593701"/>
          </a:xfrm>
          <a:prstGeom prst="rect">
            <a:avLst/>
          </a:prstGeom>
          <a:noFill/>
          <a:ln>
            <a:noFill/>
          </a:ln>
        </p:spPr>
      </p:pic>
      <p:sp>
        <p:nvSpPr>
          <p:cNvPr id="444" name="Google Shape;444;p15"/>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45" name="Google Shape;445;p15"/>
          <p:cNvSpPr txBox="1"/>
          <p:nvPr/>
        </p:nvSpPr>
        <p:spPr>
          <a:xfrm>
            <a:off x="252547" y="763664"/>
            <a:ext cx="11776053"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コールドリードの価値とウェビナーを繰り返す事の重要性</a:t>
            </a:r>
            <a:endParaRPr b="0" i="0" sz="1400" u="none" cap="none" strike="noStrike">
              <a:solidFill>
                <a:srgbClr val="000000"/>
              </a:solidFill>
              <a:latin typeface="Arial"/>
              <a:ea typeface="Arial"/>
              <a:cs typeface="Arial"/>
              <a:sym typeface="Arial"/>
            </a:endParaRPr>
          </a:p>
        </p:txBody>
      </p:sp>
      <p:sp>
        <p:nvSpPr>
          <p:cNvPr id="446" name="Google Shape;446;p15"/>
          <p:cNvSpPr txBox="1"/>
          <p:nvPr/>
        </p:nvSpPr>
        <p:spPr>
          <a:xfrm>
            <a:off x="221196" y="101779"/>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なぜ、ウェビナーを開催する必要があるのか？</a:t>
            </a:r>
            <a:endParaRPr b="0" i="0" sz="1400" u="none" cap="none" strike="noStrike">
              <a:solidFill>
                <a:srgbClr val="000000"/>
              </a:solidFill>
              <a:latin typeface="Arial"/>
              <a:ea typeface="Arial"/>
              <a:cs typeface="Arial"/>
              <a:sym typeface="Arial"/>
            </a:endParaRPr>
          </a:p>
        </p:txBody>
      </p:sp>
      <p:sp>
        <p:nvSpPr>
          <p:cNvPr id="447" name="Google Shape;447;p1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448" name="Google Shape;448;p15"/>
          <p:cNvSpPr/>
          <p:nvPr/>
        </p:nvSpPr>
        <p:spPr>
          <a:xfrm>
            <a:off x="587500" y="5934475"/>
            <a:ext cx="5796600" cy="619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マジセミが過去参加者に対して長期フォローを実施し、</a:t>
            </a:r>
            <a:endParaRPr b="0" i="0" sz="1600" u="none" cap="none" strike="noStrike">
              <a:solidFill>
                <a:schemeClr val="accent2"/>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アポ獲得を代行する「マジフォロプラス」も提供しています。</a:t>
            </a:r>
            <a:endParaRPr b="0" i="0" sz="800" u="none" cap="none" strike="noStrike">
              <a:solidFill>
                <a:schemeClr val="accent2"/>
              </a:solidFill>
              <a:latin typeface="BIZ UDPGothic"/>
              <a:ea typeface="BIZ UDPGothic"/>
              <a:cs typeface="BIZ UDPGothic"/>
              <a:sym typeface="BIZ UDPGothic"/>
            </a:endParaRPr>
          </a:p>
        </p:txBody>
      </p:sp>
      <p:sp>
        <p:nvSpPr>
          <p:cNvPr id="449" name="Google Shape;449;p15"/>
          <p:cNvSpPr/>
          <p:nvPr/>
        </p:nvSpPr>
        <p:spPr>
          <a:xfrm rot="10800000">
            <a:off x="6598948" y="5604602"/>
            <a:ext cx="913200" cy="626100"/>
          </a:xfrm>
          <a:prstGeom prst="rightArrow">
            <a:avLst>
              <a:gd fmla="val 50000" name="adj1"/>
              <a:gd fmla="val 50000" name="adj2"/>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eiryo"/>
              <a:ea typeface="Meiryo"/>
              <a:cs typeface="Meiryo"/>
              <a:sym typeface="Meiryo"/>
            </a:endParaRPr>
          </a:p>
        </p:txBody>
      </p:sp>
      <p:sp>
        <p:nvSpPr>
          <p:cNvPr id="450" name="Google Shape;450;p1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451" name="Google Shape;451;p15"/>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6"/>
          <p:cNvSpPr/>
          <p:nvPr/>
        </p:nvSpPr>
        <p:spPr>
          <a:xfrm>
            <a:off x="4539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58" name="Google Shape;458;p16"/>
          <p:cNvSpPr/>
          <p:nvPr/>
        </p:nvSpPr>
        <p:spPr>
          <a:xfrm>
            <a:off x="8857788" y="3505772"/>
            <a:ext cx="3051600" cy="305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9" name="Google Shape;459;p16"/>
          <p:cNvGrpSpPr/>
          <p:nvPr/>
        </p:nvGrpSpPr>
        <p:grpSpPr>
          <a:xfrm>
            <a:off x="9082882" y="4093575"/>
            <a:ext cx="2601381" cy="1875963"/>
            <a:chOff x="9170357" y="1304297"/>
            <a:chExt cx="2601381" cy="1875963"/>
          </a:xfrm>
        </p:grpSpPr>
        <p:sp>
          <p:nvSpPr>
            <p:cNvPr id="460" name="Google Shape;460;p16"/>
            <p:cNvSpPr txBox="1"/>
            <p:nvPr/>
          </p:nvSpPr>
          <p:spPr>
            <a:xfrm>
              <a:off x="9170357" y="2164597"/>
              <a:ext cx="260138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当日の講演に</a:t>
              </a:r>
              <a:endParaRPr b="1" i="0" sz="3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集中できる！</a:t>
              </a:r>
              <a:endParaRPr b="1" i="0" sz="3000" u="none" cap="none" strike="noStrike">
                <a:solidFill>
                  <a:schemeClr val="lt1"/>
                </a:solidFill>
                <a:latin typeface="BIZ UDPGothic"/>
                <a:ea typeface="BIZ UDPGothic"/>
                <a:cs typeface="BIZ UDPGothic"/>
                <a:sym typeface="BIZ UDPGothic"/>
              </a:endParaRPr>
            </a:p>
          </p:txBody>
        </p:sp>
        <p:sp>
          <p:nvSpPr>
            <p:cNvPr id="461" name="Google Shape;461;p16"/>
            <p:cNvSpPr txBox="1"/>
            <p:nvPr/>
          </p:nvSpPr>
          <p:spPr>
            <a:xfrm>
              <a:off x="9211006" y="1304297"/>
              <a:ext cx="252319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ワンストップサービスで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最初から最後まで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マジセミが代行、だから</a:t>
              </a:r>
              <a:endParaRPr b="0" i="0" sz="1600" u="none" cap="none" strike="noStrike">
                <a:solidFill>
                  <a:schemeClr val="lt1"/>
                </a:solidFill>
                <a:latin typeface="BIZ UDPGothic"/>
                <a:ea typeface="BIZ UDPGothic"/>
                <a:cs typeface="BIZ UDPGothic"/>
                <a:sym typeface="BIZ UDPGothic"/>
              </a:endParaRPr>
            </a:p>
          </p:txBody>
        </p:sp>
      </p:grpSp>
      <p:sp>
        <p:nvSpPr>
          <p:cNvPr id="462" name="Google Shape;462;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63" name="Google Shape;463;p1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464" name="Google Shape;464;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p16"/>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466" name="Google Shape;466;p16"/>
          <p:cNvSpPr txBox="1"/>
          <p:nvPr/>
        </p:nvSpPr>
        <p:spPr>
          <a:xfrm>
            <a:off x="404948" y="763664"/>
            <a:ext cx="60747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grpSp>
        <p:nvGrpSpPr>
          <p:cNvPr id="467" name="Google Shape;467;p16"/>
          <p:cNvGrpSpPr/>
          <p:nvPr/>
        </p:nvGrpSpPr>
        <p:grpSpPr>
          <a:xfrm>
            <a:off x="8229455" y="2663116"/>
            <a:ext cx="1173600" cy="1304009"/>
            <a:chOff x="7536560" y="1755348"/>
            <a:chExt cx="1173600" cy="1304009"/>
          </a:xfrm>
        </p:grpSpPr>
        <p:sp>
          <p:nvSpPr>
            <p:cNvPr id="468" name="Google Shape;468;p16"/>
            <p:cNvSpPr/>
            <p:nvPr/>
          </p:nvSpPr>
          <p:spPr>
            <a:xfrm>
              <a:off x="7536560"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6"/>
            <p:cNvSpPr txBox="1"/>
            <p:nvPr/>
          </p:nvSpPr>
          <p:spPr>
            <a:xfrm>
              <a:off x="7536560" y="2420847"/>
              <a:ext cx="1173600" cy="6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SEO記事作成</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動画作成</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lt1"/>
                  </a:solidFill>
                  <a:latin typeface="BIZ UDPGothic"/>
                  <a:ea typeface="BIZ UDPGothic"/>
                  <a:cs typeface="BIZ UDPGothic"/>
                  <a:sym typeface="BIZ UDPGothic"/>
                </a:rPr>
                <a:t>（オプション）</a:t>
              </a:r>
              <a:endParaRPr b="0" i="0" sz="1200" u="none" cap="none" strike="noStrike">
                <a:solidFill>
                  <a:srgbClr val="000000"/>
                </a:solidFill>
                <a:latin typeface="BIZ UDPGothic"/>
                <a:ea typeface="BIZ UDPGothic"/>
                <a:cs typeface="BIZ UDPGothic"/>
                <a:sym typeface="BIZ UDPGothic"/>
              </a:endParaRPr>
            </a:p>
          </p:txBody>
        </p:sp>
      </p:grpSp>
      <p:grpSp>
        <p:nvGrpSpPr>
          <p:cNvPr id="470" name="Google Shape;470;p16"/>
          <p:cNvGrpSpPr/>
          <p:nvPr/>
        </p:nvGrpSpPr>
        <p:grpSpPr>
          <a:xfrm>
            <a:off x="4341749" y="2663116"/>
            <a:ext cx="1173587" cy="1304009"/>
            <a:chOff x="4002976" y="1755348"/>
            <a:chExt cx="1173587" cy="1304009"/>
          </a:xfrm>
        </p:grpSpPr>
        <p:sp>
          <p:nvSpPr>
            <p:cNvPr id="471" name="Google Shape;471;p16"/>
            <p:cNvSpPr/>
            <p:nvPr/>
          </p:nvSpPr>
          <p:spPr>
            <a:xfrm>
              <a:off x="4002976"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6"/>
            <p:cNvSpPr txBox="1"/>
            <p:nvPr/>
          </p:nvSpPr>
          <p:spPr>
            <a:xfrm>
              <a:off x="4002976" y="2553212"/>
              <a:ext cx="11735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73" name="Google Shape;473;p16"/>
            <p:cNvPicPr preferRelativeResize="0"/>
            <p:nvPr/>
          </p:nvPicPr>
          <p:blipFill rotWithShape="1">
            <a:blip r:embed="rId3">
              <a:alphaModFix/>
            </a:blip>
            <a:srcRect b="0" l="0" r="0" t="0"/>
            <a:stretch/>
          </p:blipFill>
          <p:spPr>
            <a:xfrm>
              <a:off x="4260531" y="1843787"/>
              <a:ext cx="658476" cy="600916"/>
            </a:xfrm>
            <a:prstGeom prst="rect">
              <a:avLst/>
            </a:prstGeom>
            <a:noFill/>
            <a:ln>
              <a:noFill/>
            </a:ln>
          </p:spPr>
        </p:pic>
      </p:grpSp>
      <p:grpSp>
        <p:nvGrpSpPr>
          <p:cNvPr id="474" name="Google Shape;474;p16"/>
          <p:cNvGrpSpPr/>
          <p:nvPr/>
        </p:nvGrpSpPr>
        <p:grpSpPr>
          <a:xfrm>
            <a:off x="6933553" y="2663116"/>
            <a:ext cx="1193454" cy="1304009"/>
            <a:chOff x="6364131" y="1755348"/>
            <a:chExt cx="1193454" cy="1304009"/>
          </a:xfrm>
        </p:grpSpPr>
        <p:sp>
          <p:nvSpPr>
            <p:cNvPr id="475" name="Google Shape;475;p16"/>
            <p:cNvSpPr/>
            <p:nvPr/>
          </p:nvSpPr>
          <p:spPr>
            <a:xfrm>
              <a:off x="6364131"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p16"/>
            <p:cNvSpPr txBox="1"/>
            <p:nvPr/>
          </p:nvSpPr>
          <p:spPr>
            <a:xfrm>
              <a:off x="6364131" y="2532892"/>
              <a:ext cx="1193454"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アンケート集計</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レポート作成</a:t>
              </a:r>
              <a:endParaRPr b="0" i="0" sz="1400" u="none" cap="none" strike="noStrike">
                <a:solidFill>
                  <a:srgbClr val="000000"/>
                </a:solidFill>
                <a:latin typeface="BIZ UDPGothic"/>
                <a:ea typeface="BIZ UDPGothic"/>
                <a:cs typeface="BIZ UDPGothic"/>
                <a:sym typeface="BIZ UDPGothic"/>
              </a:endParaRPr>
            </a:p>
          </p:txBody>
        </p:sp>
      </p:grpSp>
      <p:grpSp>
        <p:nvGrpSpPr>
          <p:cNvPr id="477" name="Google Shape;477;p16"/>
          <p:cNvGrpSpPr/>
          <p:nvPr/>
        </p:nvGrpSpPr>
        <p:grpSpPr>
          <a:xfrm>
            <a:off x="5637651" y="2663116"/>
            <a:ext cx="1173600" cy="1304009"/>
            <a:chOff x="5166360" y="1765508"/>
            <a:chExt cx="1173600" cy="1304009"/>
          </a:xfrm>
        </p:grpSpPr>
        <p:sp>
          <p:nvSpPr>
            <p:cNvPr id="478" name="Google Shape;478;p16"/>
            <p:cNvSpPr/>
            <p:nvPr/>
          </p:nvSpPr>
          <p:spPr>
            <a:xfrm>
              <a:off x="5166360" y="176550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16"/>
            <p:cNvSpPr txBox="1"/>
            <p:nvPr/>
          </p:nvSpPr>
          <p:spPr>
            <a:xfrm>
              <a:off x="5166360" y="2532892"/>
              <a:ext cx="11736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アポ獲得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(オプション）</a:t>
              </a:r>
              <a:endParaRPr b="0" i="0" sz="1400" u="none" cap="none" strike="noStrike">
                <a:solidFill>
                  <a:schemeClr val="lt1"/>
                </a:solidFill>
                <a:latin typeface="BIZ UDPGothic"/>
                <a:ea typeface="BIZ UDPGothic"/>
                <a:cs typeface="BIZ UDPGothic"/>
                <a:sym typeface="BIZ UDPGothic"/>
              </a:endParaRPr>
            </a:p>
          </p:txBody>
        </p:sp>
        <p:pic>
          <p:nvPicPr>
            <p:cNvPr descr="アイコン&#10;&#10;自動的に生成された説明" id="480" name="Google Shape;480;p16"/>
            <p:cNvPicPr preferRelativeResize="0"/>
            <p:nvPr/>
          </p:nvPicPr>
          <p:blipFill rotWithShape="1">
            <a:blip r:embed="rId4">
              <a:alphaModFix/>
            </a:blip>
            <a:srcRect b="0" l="0" r="0" t="0"/>
            <a:stretch/>
          </p:blipFill>
          <p:spPr>
            <a:xfrm>
              <a:off x="5509809" y="1902531"/>
              <a:ext cx="486689" cy="538220"/>
            </a:xfrm>
            <a:prstGeom prst="rect">
              <a:avLst/>
            </a:prstGeom>
            <a:noFill/>
            <a:ln>
              <a:noFill/>
            </a:ln>
          </p:spPr>
        </p:pic>
      </p:grpSp>
      <p:grpSp>
        <p:nvGrpSpPr>
          <p:cNvPr id="481" name="Google Shape;481;p16"/>
          <p:cNvGrpSpPr/>
          <p:nvPr/>
        </p:nvGrpSpPr>
        <p:grpSpPr>
          <a:xfrm>
            <a:off x="1749945" y="2663116"/>
            <a:ext cx="1173587" cy="1304009"/>
            <a:chOff x="1614200" y="1775668"/>
            <a:chExt cx="1173587" cy="1304009"/>
          </a:xfrm>
        </p:grpSpPr>
        <p:sp>
          <p:nvSpPr>
            <p:cNvPr id="482" name="Google Shape;482;p16"/>
            <p:cNvSpPr/>
            <p:nvPr/>
          </p:nvSpPr>
          <p:spPr>
            <a:xfrm>
              <a:off x="1614200"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16"/>
            <p:cNvSpPr txBox="1"/>
            <p:nvPr/>
          </p:nvSpPr>
          <p:spPr>
            <a:xfrm>
              <a:off x="1735708" y="2563372"/>
              <a:ext cx="9305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84" name="Google Shape;484;p16"/>
            <p:cNvPicPr preferRelativeResize="0"/>
            <p:nvPr/>
          </p:nvPicPr>
          <p:blipFill rotWithShape="1">
            <a:blip r:embed="rId5">
              <a:alphaModFix/>
            </a:blip>
            <a:srcRect b="0" l="0" r="0" t="0"/>
            <a:stretch/>
          </p:blipFill>
          <p:spPr>
            <a:xfrm>
              <a:off x="1862508" y="1895125"/>
              <a:ext cx="676970" cy="611257"/>
            </a:xfrm>
            <a:prstGeom prst="rect">
              <a:avLst/>
            </a:prstGeom>
            <a:noFill/>
            <a:ln>
              <a:noFill/>
            </a:ln>
          </p:spPr>
        </p:pic>
      </p:grpSp>
      <p:grpSp>
        <p:nvGrpSpPr>
          <p:cNvPr id="485" name="Google Shape;485;p16"/>
          <p:cNvGrpSpPr/>
          <p:nvPr/>
        </p:nvGrpSpPr>
        <p:grpSpPr>
          <a:xfrm>
            <a:off x="3045847" y="2663116"/>
            <a:ext cx="1173587" cy="1304009"/>
            <a:chOff x="2797862" y="1775668"/>
            <a:chExt cx="1173587" cy="1304009"/>
          </a:xfrm>
        </p:grpSpPr>
        <p:sp>
          <p:nvSpPr>
            <p:cNvPr id="486" name="Google Shape;486;p16"/>
            <p:cNvSpPr/>
            <p:nvPr/>
          </p:nvSpPr>
          <p:spPr>
            <a:xfrm>
              <a:off x="2797862"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6"/>
            <p:cNvSpPr txBox="1"/>
            <p:nvPr/>
          </p:nvSpPr>
          <p:spPr>
            <a:xfrm>
              <a:off x="2880299" y="2460699"/>
              <a:ext cx="1008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セミナー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事務局</a:t>
              </a:r>
              <a:endParaRPr b="0" i="0" sz="14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488" name="Google Shape;488;p16"/>
            <p:cNvPicPr preferRelativeResize="0"/>
            <p:nvPr/>
          </p:nvPicPr>
          <p:blipFill rotWithShape="1">
            <a:blip r:embed="rId6">
              <a:alphaModFix/>
            </a:blip>
            <a:srcRect b="0" l="0" r="0" t="0"/>
            <a:stretch/>
          </p:blipFill>
          <p:spPr>
            <a:xfrm>
              <a:off x="3062563" y="1841708"/>
              <a:ext cx="644185" cy="548242"/>
            </a:xfrm>
            <a:prstGeom prst="rect">
              <a:avLst/>
            </a:prstGeom>
            <a:noFill/>
            <a:ln>
              <a:noFill/>
            </a:ln>
          </p:spPr>
        </p:pic>
      </p:grpSp>
      <p:grpSp>
        <p:nvGrpSpPr>
          <p:cNvPr id="489" name="Google Shape;489;p16"/>
          <p:cNvGrpSpPr/>
          <p:nvPr/>
        </p:nvGrpSpPr>
        <p:grpSpPr>
          <a:xfrm>
            <a:off x="454043" y="2663116"/>
            <a:ext cx="1173587" cy="1304009"/>
            <a:chOff x="430538" y="1775668"/>
            <a:chExt cx="1173587" cy="1304009"/>
          </a:xfrm>
        </p:grpSpPr>
        <p:sp>
          <p:nvSpPr>
            <p:cNvPr id="490" name="Google Shape;490;p16"/>
            <p:cNvSpPr/>
            <p:nvPr/>
          </p:nvSpPr>
          <p:spPr>
            <a:xfrm>
              <a:off x="430538"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6"/>
            <p:cNvSpPr txBox="1"/>
            <p:nvPr/>
          </p:nvSpPr>
          <p:spPr>
            <a:xfrm>
              <a:off x="543018" y="2573532"/>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2" name="Google Shape;492;p16"/>
            <p:cNvPicPr preferRelativeResize="0"/>
            <p:nvPr/>
          </p:nvPicPr>
          <p:blipFill rotWithShape="1">
            <a:blip r:embed="rId7">
              <a:alphaModFix/>
            </a:blip>
            <a:srcRect b="0" l="0" r="0" t="0"/>
            <a:stretch/>
          </p:blipFill>
          <p:spPr>
            <a:xfrm>
              <a:off x="748226" y="1918752"/>
              <a:ext cx="538210" cy="543336"/>
            </a:xfrm>
            <a:prstGeom prst="rect">
              <a:avLst/>
            </a:prstGeom>
            <a:noFill/>
            <a:ln>
              <a:noFill/>
            </a:ln>
          </p:spPr>
        </p:pic>
      </p:grpSp>
      <p:sp>
        <p:nvSpPr>
          <p:cNvPr id="493" name="Google Shape;493;p16"/>
          <p:cNvSpPr txBox="1"/>
          <p:nvPr/>
        </p:nvSpPr>
        <p:spPr>
          <a:xfrm>
            <a:off x="1029964" y="4511481"/>
            <a:ext cx="7824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集客費用のみで</a:t>
            </a:r>
            <a:endParaRPr b="1" i="0" sz="4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全ての支援がついてきます！</a:t>
            </a:r>
            <a:endParaRPr b="0" i="0" sz="4400" u="none" cap="none" strike="noStrike">
              <a:solidFill>
                <a:schemeClr val="accent4"/>
              </a:solidFill>
              <a:latin typeface="BIZ UDPGothic"/>
              <a:ea typeface="BIZ UDPGothic"/>
              <a:cs typeface="BIZ UDPGothic"/>
              <a:sym typeface="BIZ UDPGothic"/>
            </a:endParaRPr>
          </a:p>
        </p:txBody>
      </p:sp>
      <p:grpSp>
        <p:nvGrpSpPr>
          <p:cNvPr id="494" name="Google Shape;494;p16"/>
          <p:cNvGrpSpPr/>
          <p:nvPr/>
        </p:nvGrpSpPr>
        <p:grpSpPr>
          <a:xfrm>
            <a:off x="9525356" y="2663116"/>
            <a:ext cx="1191447" cy="1304009"/>
            <a:chOff x="8765251" y="1755983"/>
            <a:chExt cx="1191447" cy="1304009"/>
          </a:xfrm>
        </p:grpSpPr>
        <p:sp>
          <p:nvSpPr>
            <p:cNvPr id="495" name="Google Shape;495;p16"/>
            <p:cNvSpPr/>
            <p:nvPr/>
          </p:nvSpPr>
          <p:spPr>
            <a:xfrm>
              <a:off x="8765251" y="1755983"/>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16"/>
            <p:cNvSpPr txBox="1"/>
            <p:nvPr/>
          </p:nvSpPr>
          <p:spPr>
            <a:xfrm>
              <a:off x="8783098" y="2444627"/>
              <a:ext cx="11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振り返り＆</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改善</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7" name="Google Shape;497;p16"/>
            <p:cNvPicPr preferRelativeResize="0"/>
            <p:nvPr/>
          </p:nvPicPr>
          <p:blipFill rotWithShape="1">
            <a:blip r:embed="rId8">
              <a:alphaModFix/>
            </a:blip>
            <a:srcRect b="0" l="0" r="0" t="0"/>
            <a:stretch/>
          </p:blipFill>
          <p:spPr>
            <a:xfrm>
              <a:off x="9015780" y="1919387"/>
              <a:ext cx="661077" cy="565023"/>
            </a:xfrm>
            <a:prstGeom prst="rect">
              <a:avLst/>
            </a:prstGeom>
            <a:noFill/>
            <a:ln>
              <a:noFill/>
            </a:ln>
          </p:spPr>
        </p:pic>
      </p:grpSp>
      <p:grpSp>
        <p:nvGrpSpPr>
          <p:cNvPr id="498" name="Google Shape;498;p16"/>
          <p:cNvGrpSpPr/>
          <p:nvPr/>
        </p:nvGrpSpPr>
        <p:grpSpPr>
          <a:xfrm>
            <a:off x="1645167" y="3117799"/>
            <a:ext cx="7972362" cy="335280"/>
            <a:chOff x="1991369" y="2392948"/>
            <a:chExt cx="7972362" cy="335280"/>
          </a:xfrm>
        </p:grpSpPr>
        <p:sp>
          <p:nvSpPr>
            <p:cNvPr id="499" name="Google Shape;499;p16"/>
            <p:cNvSpPr/>
            <p:nvPr/>
          </p:nvSpPr>
          <p:spPr>
            <a:xfrm rot="5400000">
              <a:off x="19100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0" name="Google Shape;500;p16"/>
            <p:cNvSpPr/>
            <p:nvPr/>
          </p:nvSpPr>
          <p:spPr>
            <a:xfrm rot="5400000">
              <a:off x="9709731"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6"/>
            <p:cNvSpPr/>
            <p:nvPr/>
          </p:nvSpPr>
          <p:spPr>
            <a:xfrm rot="5400000">
              <a:off x="84097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16"/>
            <p:cNvSpPr/>
            <p:nvPr/>
          </p:nvSpPr>
          <p:spPr>
            <a:xfrm rot="5400000">
              <a:off x="710984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6"/>
            <p:cNvSpPr/>
            <p:nvPr/>
          </p:nvSpPr>
          <p:spPr>
            <a:xfrm rot="5400000">
              <a:off x="580990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16"/>
            <p:cNvSpPr/>
            <p:nvPr/>
          </p:nvSpPr>
          <p:spPr>
            <a:xfrm rot="5400000">
              <a:off x="450996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6"/>
            <p:cNvSpPr/>
            <p:nvPr/>
          </p:nvSpPr>
          <p:spPr>
            <a:xfrm rot="5400000">
              <a:off x="321002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06" name="Google Shape;506;p16"/>
          <p:cNvSpPr txBox="1"/>
          <p:nvPr/>
        </p:nvSpPr>
        <p:spPr>
          <a:xfrm>
            <a:off x="2576997" y="2069747"/>
            <a:ext cx="610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2400" u="none" cap="none" strike="noStrike">
                <a:solidFill>
                  <a:schemeClr val="accent4"/>
                </a:solidFill>
                <a:latin typeface="BIZ UDPGothic"/>
                <a:ea typeface="BIZ UDPGothic"/>
                <a:cs typeface="BIZ UDPGothic"/>
                <a:sym typeface="BIZ UDPGothic"/>
              </a:rPr>
              <a:t>PDCAを繰り返し、勝ちパターンを探索</a:t>
            </a:r>
            <a:endParaRPr b="0" i="0" sz="1400" u="none" cap="none" strike="noStrike">
              <a:solidFill>
                <a:srgbClr val="000000"/>
              </a:solidFill>
              <a:latin typeface="BIZ UDPGothic"/>
              <a:ea typeface="BIZ UDPGothic"/>
              <a:cs typeface="BIZ UDPGothic"/>
              <a:sym typeface="BIZ UDPGothic"/>
            </a:endParaRPr>
          </a:p>
        </p:txBody>
      </p:sp>
      <p:sp>
        <p:nvSpPr>
          <p:cNvPr id="507" name="Google Shape;507;p16"/>
          <p:cNvSpPr/>
          <p:nvPr/>
        </p:nvSpPr>
        <p:spPr>
          <a:xfrm flipH="1">
            <a:off x="805379" y="1746975"/>
            <a:ext cx="9495000" cy="913800"/>
          </a:xfrm>
          <a:prstGeom prst="uturnArrow">
            <a:avLst>
              <a:gd fmla="val 19313" name="adj1"/>
              <a:gd fmla="val 24364" name="adj2"/>
              <a:gd fmla="val 53493" name="adj3"/>
              <a:gd fmla="val 46507" name="adj4"/>
              <a:gd fmla="val 100000" name="adj5"/>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pic>
        <p:nvPicPr>
          <p:cNvPr descr="棒グラフ 単色塗りつぶし" id="509" name="Google Shape;509;p16"/>
          <p:cNvPicPr preferRelativeResize="0"/>
          <p:nvPr/>
        </p:nvPicPr>
        <p:blipFill rotWithShape="1">
          <a:blip r:embed="rId9">
            <a:alphaModFix/>
          </a:blip>
          <a:srcRect b="0" l="0" r="0" t="0"/>
          <a:stretch/>
        </p:blipFill>
        <p:spPr>
          <a:xfrm>
            <a:off x="7120095" y="2719153"/>
            <a:ext cx="770680" cy="770680"/>
          </a:xfrm>
          <a:prstGeom prst="rect">
            <a:avLst/>
          </a:prstGeom>
          <a:noFill/>
          <a:ln>
            <a:noFill/>
          </a:ln>
        </p:spPr>
      </p:pic>
      <p:pic>
        <p:nvPicPr>
          <p:cNvPr descr="新聞 単色塗りつぶし" id="510" name="Google Shape;510;p16"/>
          <p:cNvPicPr preferRelativeResize="0"/>
          <p:nvPr/>
        </p:nvPicPr>
        <p:blipFill rotWithShape="1">
          <a:blip r:embed="rId10">
            <a:alphaModFix/>
          </a:blip>
          <a:srcRect b="0" l="0" r="0" t="0"/>
          <a:stretch/>
        </p:blipFill>
        <p:spPr>
          <a:xfrm>
            <a:off x="8511349" y="2729869"/>
            <a:ext cx="674256" cy="674256"/>
          </a:xfrm>
          <a:prstGeom prst="rect">
            <a:avLst/>
          </a:prstGeom>
          <a:noFill/>
          <a:ln>
            <a:noFill/>
          </a:ln>
        </p:spPr>
      </p:pic>
      <p:sp>
        <p:nvSpPr>
          <p:cNvPr id="511" name="Google Shape;511;p1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12" name="Google Shape;512;p16"/>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p:nvPr/>
        </p:nvSpPr>
        <p:spPr>
          <a:xfrm>
            <a:off x="301520" y="110010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518" name="Google Shape;518;p17"/>
          <p:cNvGrpSpPr/>
          <p:nvPr/>
        </p:nvGrpSpPr>
        <p:grpSpPr>
          <a:xfrm>
            <a:off x="8163659" y="2116700"/>
            <a:ext cx="872930" cy="521466"/>
            <a:chOff x="8888164" y="3664351"/>
            <a:chExt cx="872930" cy="521466"/>
          </a:xfrm>
        </p:grpSpPr>
        <p:sp>
          <p:nvSpPr>
            <p:cNvPr id="519" name="Google Shape;519;p17"/>
            <p:cNvSpPr/>
            <p:nvPr/>
          </p:nvSpPr>
          <p:spPr>
            <a:xfrm>
              <a:off x="8888164" y="3754930"/>
              <a:ext cx="599914" cy="1728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0" name="Google Shape;520;p17"/>
            <p:cNvSpPr/>
            <p:nvPr/>
          </p:nvSpPr>
          <p:spPr>
            <a:xfrm>
              <a:off x="8888164" y="3922475"/>
              <a:ext cx="599914" cy="172888"/>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p17"/>
            <p:cNvSpPr/>
            <p:nvPr/>
          </p:nvSpPr>
          <p:spPr>
            <a:xfrm>
              <a:off x="9488078" y="3664351"/>
              <a:ext cx="273016" cy="263342"/>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17"/>
            <p:cNvSpPr/>
            <p:nvPr/>
          </p:nvSpPr>
          <p:spPr>
            <a:xfrm flipH="1" rot="10800000">
              <a:off x="9488078" y="3922475"/>
              <a:ext cx="273016" cy="263342"/>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3" name="Google Shape;523;p17"/>
          <p:cNvGrpSpPr/>
          <p:nvPr/>
        </p:nvGrpSpPr>
        <p:grpSpPr>
          <a:xfrm>
            <a:off x="7039675" y="5702267"/>
            <a:ext cx="1045644" cy="880520"/>
            <a:chOff x="6804450" y="5426454"/>
            <a:chExt cx="1045644" cy="880520"/>
          </a:xfrm>
        </p:grpSpPr>
        <p:sp>
          <p:nvSpPr>
            <p:cNvPr id="524" name="Google Shape;524;p17"/>
            <p:cNvSpPr/>
            <p:nvPr/>
          </p:nvSpPr>
          <p:spPr>
            <a:xfrm rot="5400000">
              <a:off x="6755400" y="5666300"/>
              <a:ext cx="607200" cy="18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17"/>
            <p:cNvSpPr/>
            <p:nvPr/>
          </p:nvSpPr>
          <p:spPr>
            <a:xfrm>
              <a:off x="6977175" y="5876097"/>
              <a:ext cx="657000" cy="172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17"/>
            <p:cNvSpPr/>
            <p:nvPr/>
          </p:nvSpPr>
          <p:spPr>
            <a:xfrm>
              <a:off x="6941924" y="6043572"/>
              <a:ext cx="670500" cy="1728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17"/>
            <p:cNvSpPr/>
            <p:nvPr/>
          </p:nvSpPr>
          <p:spPr>
            <a:xfrm>
              <a:off x="7577094" y="5785508"/>
              <a:ext cx="273000" cy="263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17"/>
            <p:cNvSpPr/>
            <p:nvPr/>
          </p:nvSpPr>
          <p:spPr>
            <a:xfrm flipH="1" rot="10800000">
              <a:off x="7577094" y="6043574"/>
              <a:ext cx="273000" cy="263400"/>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17"/>
            <p:cNvSpPr/>
            <p:nvPr/>
          </p:nvSpPr>
          <p:spPr>
            <a:xfrm rot="5400000">
              <a:off x="6489743" y="5741161"/>
              <a:ext cx="792913" cy="163499"/>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30" name="Google Shape;530;p17"/>
          <p:cNvSpPr/>
          <p:nvPr/>
        </p:nvSpPr>
        <p:spPr>
          <a:xfrm>
            <a:off x="6217975" y="2050784"/>
            <a:ext cx="1945800" cy="3785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17"/>
          <p:cNvSpPr/>
          <p:nvPr/>
        </p:nvSpPr>
        <p:spPr>
          <a:xfrm>
            <a:off x="1545517"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マジセミ集客枠</a:t>
            </a:r>
            <a:endParaRPr b="0" i="0" sz="1050" u="none" cap="none" strike="noStrike">
              <a:solidFill>
                <a:schemeClr val="lt1"/>
              </a:solidFill>
              <a:latin typeface="BIZ UDPGothic"/>
              <a:ea typeface="BIZ UDPGothic"/>
              <a:cs typeface="BIZ UDPGothic"/>
              <a:sym typeface="BIZ UDPGothic"/>
            </a:endParaRPr>
          </a:p>
        </p:txBody>
      </p:sp>
      <p:pic>
        <p:nvPicPr>
          <p:cNvPr id="532" name="Google Shape;532;p17"/>
          <p:cNvPicPr preferRelativeResize="0"/>
          <p:nvPr/>
        </p:nvPicPr>
        <p:blipFill rotWithShape="1">
          <a:blip r:embed="rId3">
            <a:alphaModFix/>
          </a:blip>
          <a:srcRect b="24545" l="0" r="0" t="0"/>
          <a:stretch/>
        </p:blipFill>
        <p:spPr>
          <a:xfrm>
            <a:off x="1789408" y="2181629"/>
            <a:ext cx="1351152" cy="1204658"/>
          </a:xfrm>
          <a:prstGeom prst="rect">
            <a:avLst/>
          </a:prstGeom>
          <a:noFill/>
          <a:ln>
            <a:noFill/>
          </a:ln>
        </p:spPr>
      </p:pic>
      <p:sp>
        <p:nvSpPr>
          <p:cNvPr id="533" name="Google Shape;533;p17"/>
          <p:cNvSpPr/>
          <p:nvPr/>
        </p:nvSpPr>
        <p:spPr>
          <a:xfrm>
            <a:off x="3325100" y="26841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p17"/>
          <p:cNvSpPr txBox="1"/>
          <p:nvPr/>
        </p:nvSpPr>
        <p:spPr>
          <a:xfrm>
            <a:off x="1224455" y="1593033"/>
            <a:ext cx="243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集客ページ作成・公開</a:t>
            </a:r>
            <a:endParaRPr b="0" i="0" sz="1400" u="none" cap="none" strike="noStrike">
              <a:solidFill>
                <a:srgbClr val="000000"/>
              </a:solidFill>
              <a:latin typeface="BIZ UDPGothic"/>
              <a:ea typeface="BIZ UDPGothic"/>
              <a:cs typeface="BIZ UDPGothic"/>
              <a:sym typeface="BIZ UDPGothic"/>
            </a:endParaRPr>
          </a:p>
        </p:txBody>
      </p:sp>
      <p:sp>
        <p:nvSpPr>
          <p:cNvPr id="535" name="Google Shape;535;p17"/>
          <p:cNvSpPr/>
          <p:nvPr/>
        </p:nvSpPr>
        <p:spPr>
          <a:xfrm>
            <a:off x="1545517"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050" u="none" cap="none" strike="noStrike">
              <a:solidFill>
                <a:schemeClr val="accent4"/>
              </a:solidFill>
              <a:latin typeface="BIZ UDPGothic"/>
              <a:ea typeface="BIZ UDPGothic"/>
              <a:cs typeface="BIZ UDPGothic"/>
              <a:sym typeface="BIZ UDPGothic"/>
            </a:endParaRPr>
          </a:p>
        </p:txBody>
      </p:sp>
      <p:pic>
        <p:nvPicPr>
          <p:cNvPr id="536" name="Google Shape;536;p17"/>
          <p:cNvPicPr preferRelativeResize="0"/>
          <p:nvPr/>
        </p:nvPicPr>
        <p:blipFill rotWithShape="1">
          <a:blip r:embed="rId3">
            <a:alphaModFix/>
          </a:blip>
          <a:srcRect b="24545" l="0" r="0" t="0"/>
          <a:stretch/>
        </p:blipFill>
        <p:spPr>
          <a:xfrm>
            <a:off x="1789408" y="4170463"/>
            <a:ext cx="1351152" cy="1204658"/>
          </a:xfrm>
          <a:prstGeom prst="rect">
            <a:avLst/>
          </a:prstGeom>
          <a:noFill/>
          <a:ln>
            <a:noFill/>
          </a:ln>
        </p:spPr>
      </p:pic>
      <p:sp>
        <p:nvSpPr>
          <p:cNvPr id="537" name="Google Shape;537;p17"/>
          <p:cNvSpPr/>
          <p:nvPr/>
        </p:nvSpPr>
        <p:spPr>
          <a:xfrm>
            <a:off x="3324125" y="4672993"/>
            <a:ext cx="6570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p17"/>
          <p:cNvSpPr txBox="1"/>
          <p:nvPr/>
        </p:nvSpPr>
        <p:spPr>
          <a:xfrm>
            <a:off x="3108268" y="4046585"/>
            <a:ext cx="112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公開後</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URLを</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お渡し</a:t>
            </a:r>
            <a:endParaRPr b="0" i="0" sz="1400" u="none" cap="none" strike="noStrike">
              <a:solidFill>
                <a:srgbClr val="000000"/>
              </a:solidFill>
              <a:latin typeface="BIZ UDPGothic"/>
              <a:ea typeface="BIZ UDPGothic"/>
              <a:cs typeface="BIZ UDPGothic"/>
              <a:sym typeface="BIZ UDPGothic"/>
            </a:endParaRPr>
          </a:p>
        </p:txBody>
      </p:sp>
      <p:sp>
        <p:nvSpPr>
          <p:cNvPr id="539" name="Google Shape;539;p17"/>
          <p:cNvSpPr/>
          <p:nvPr/>
        </p:nvSpPr>
        <p:spPr>
          <a:xfrm>
            <a:off x="3977589"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マジセミで集客</a:t>
            </a:r>
            <a:endParaRPr b="0" i="0" sz="1050" u="none" cap="none" strike="noStrike">
              <a:solidFill>
                <a:schemeClr val="lt1"/>
              </a:solidFill>
              <a:latin typeface="BIZ UDPGothic"/>
              <a:ea typeface="BIZ UDPGothic"/>
              <a:cs typeface="BIZ UDPGothic"/>
              <a:sym typeface="BIZ UDPGothic"/>
            </a:endParaRPr>
          </a:p>
        </p:txBody>
      </p:sp>
      <p:sp>
        <p:nvSpPr>
          <p:cNvPr id="540" name="Google Shape;540;p17"/>
          <p:cNvSpPr/>
          <p:nvPr/>
        </p:nvSpPr>
        <p:spPr>
          <a:xfrm>
            <a:off x="3977589"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貴社ハウスリスト・HP等でご集客</a:t>
            </a:r>
            <a:endParaRPr b="0" i="0" sz="1050" u="none" cap="none" strike="noStrike">
              <a:solidFill>
                <a:schemeClr val="accent4"/>
              </a:solidFill>
              <a:latin typeface="BIZ UDPGothic"/>
              <a:ea typeface="BIZ UDPGothic"/>
              <a:cs typeface="BIZ UDPGothic"/>
              <a:sym typeface="BIZ UDPGothic"/>
            </a:endParaRPr>
          </a:p>
        </p:txBody>
      </p:sp>
      <p:pic>
        <p:nvPicPr>
          <p:cNvPr descr="ダイアグラム が含まれている画像&#10;&#10;自動的に生成された説明" id="541" name="Google Shape;541;p17"/>
          <p:cNvPicPr preferRelativeResize="0"/>
          <p:nvPr/>
        </p:nvPicPr>
        <p:blipFill rotWithShape="1">
          <a:blip r:embed="rId4">
            <a:alphaModFix/>
          </a:blip>
          <a:srcRect b="0" l="0" r="0" t="0"/>
          <a:stretch/>
        </p:blipFill>
        <p:spPr>
          <a:xfrm>
            <a:off x="4146468" y="1818260"/>
            <a:ext cx="1807400" cy="1715513"/>
          </a:xfrm>
          <a:prstGeom prst="rect">
            <a:avLst/>
          </a:prstGeom>
          <a:noFill/>
          <a:ln>
            <a:noFill/>
          </a:ln>
          <a:effectLst>
            <a:outerShdw blurRad="50800" rotWithShape="0" algn="t" dir="5400000" dist="38100">
              <a:srgbClr val="000000">
                <a:alpha val="40000"/>
              </a:srgbClr>
            </a:outerShdw>
          </a:effectLst>
        </p:spPr>
      </p:pic>
      <p:pic>
        <p:nvPicPr>
          <p:cNvPr descr="ダイアグラム が含まれている画像&#10;&#10;自動的に生成された説明" id="542" name="Google Shape;542;p17"/>
          <p:cNvPicPr preferRelativeResize="0"/>
          <p:nvPr/>
        </p:nvPicPr>
        <p:blipFill rotWithShape="1">
          <a:blip r:embed="rId4">
            <a:alphaModFix/>
          </a:blip>
          <a:srcRect b="0" l="0" r="0" t="0"/>
          <a:stretch/>
        </p:blipFill>
        <p:spPr>
          <a:xfrm>
            <a:off x="4169148" y="3745124"/>
            <a:ext cx="1807400" cy="1715513"/>
          </a:xfrm>
          <a:prstGeom prst="rect">
            <a:avLst/>
          </a:prstGeom>
          <a:noFill/>
          <a:ln>
            <a:noFill/>
          </a:ln>
          <a:effectLst>
            <a:outerShdw blurRad="50800" rotWithShape="0" algn="t" dir="5400000" dist="38100">
              <a:srgbClr val="000000">
                <a:alpha val="40000"/>
              </a:srgbClr>
            </a:outerShdw>
          </a:effectLst>
        </p:spPr>
      </p:pic>
      <p:sp>
        <p:nvSpPr>
          <p:cNvPr id="543" name="Google Shape;543;p17"/>
          <p:cNvSpPr/>
          <p:nvPr/>
        </p:nvSpPr>
        <p:spPr>
          <a:xfrm>
            <a:off x="5714676" y="27052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4" name="Google Shape;544;p17"/>
          <p:cNvSpPr/>
          <p:nvPr/>
        </p:nvSpPr>
        <p:spPr>
          <a:xfrm>
            <a:off x="5700174" y="4694118"/>
            <a:ext cx="6705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p17"/>
          <p:cNvSpPr/>
          <p:nvPr/>
        </p:nvSpPr>
        <p:spPr>
          <a:xfrm>
            <a:off x="6368425" y="2202531"/>
            <a:ext cx="1644900" cy="1740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マジセミ枠</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申込者データ</a:t>
            </a:r>
            <a:endParaRPr b="0" i="0" sz="1050" u="none" cap="none" strike="noStrike">
              <a:solidFill>
                <a:schemeClr val="lt1"/>
              </a:solidFill>
              <a:latin typeface="BIZ UDPGothic"/>
              <a:ea typeface="BIZ UDPGothic"/>
              <a:cs typeface="BIZ UDPGothic"/>
              <a:sym typeface="BIZ UDPGothic"/>
            </a:endParaRPr>
          </a:p>
        </p:txBody>
      </p:sp>
      <p:sp>
        <p:nvSpPr>
          <p:cNvPr id="546" name="Google Shape;546;p17"/>
          <p:cNvSpPr/>
          <p:nvPr/>
        </p:nvSpPr>
        <p:spPr>
          <a:xfrm>
            <a:off x="6368425" y="3933778"/>
            <a:ext cx="1644900" cy="17409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申込者データ</a:t>
            </a:r>
            <a:endParaRPr b="0" i="0" sz="1050" u="none" cap="none" strike="noStrike">
              <a:solidFill>
                <a:schemeClr val="accent4"/>
              </a:solidFill>
              <a:latin typeface="BIZ UDPGothic"/>
              <a:ea typeface="BIZ UDPGothic"/>
              <a:cs typeface="BIZ UDPGothic"/>
              <a:sym typeface="BIZ UDPGothic"/>
            </a:endParaRPr>
          </a:p>
        </p:txBody>
      </p:sp>
      <p:sp>
        <p:nvSpPr>
          <p:cNvPr id="547" name="Google Shape;547;p17"/>
          <p:cNvSpPr txBox="1"/>
          <p:nvPr/>
        </p:nvSpPr>
        <p:spPr>
          <a:xfrm>
            <a:off x="6218782" y="1590800"/>
            <a:ext cx="194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マジセミ管理画面</a:t>
            </a:r>
            <a:endParaRPr b="0" i="0" sz="1400" u="none" cap="none" strike="noStrike">
              <a:solidFill>
                <a:srgbClr val="000000"/>
              </a:solidFill>
              <a:latin typeface="BIZ UDPGothic"/>
              <a:ea typeface="BIZ UDPGothic"/>
              <a:cs typeface="BIZ UDPGothic"/>
              <a:sym typeface="BIZ UDPGothic"/>
            </a:endParaRPr>
          </a:p>
        </p:txBody>
      </p:sp>
      <p:sp>
        <p:nvSpPr>
          <p:cNvPr id="548" name="Google Shape;548;p17"/>
          <p:cNvSpPr txBox="1"/>
          <p:nvPr/>
        </p:nvSpPr>
        <p:spPr>
          <a:xfrm>
            <a:off x="8900641" y="6543166"/>
            <a:ext cx="2326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※お断り対象者・キャンセル待ち申込者は除く</a:t>
            </a:r>
            <a:endParaRPr b="0" i="0" sz="1400" u="none" cap="none" strike="noStrike">
              <a:solidFill>
                <a:srgbClr val="000000"/>
              </a:solidFill>
              <a:latin typeface="BIZ UDPGothic"/>
              <a:ea typeface="BIZ UDPGothic"/>
              <a:cs typeface="BIZ UDPGothic"/>
              <a:sym typeface="BIZ UDPGothic"/>
            </a:endParaRPr>
          </a:p>
        </p:txBody>
      </p:sp>
      <p:sp>
        <p:nvSpPr>
          <p:cNvPr id="549" name="Google Shape;549;p17"/>
          <p:cNvSpPr/>
          <p:nvPr/>
        </p:nvSpPr>
        <p:spPr>
          <a:xfrm>
            <a:off x="8303375" y="2885093"/>
            <a:ext cx="3393600" cy="33936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550" name="Google Shape;550;p17"/>
          <p:cNvSpPr txBox="1"/>
          <p:nvPr/>
        </p:nvSpPr>
        <p:spPr>
          <a:xfrm>
            <a:off x="8303375" y="3219673"/>
            <a:ext cx="3393600" cy="281771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貴社集客枠への</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お申し込みは</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2300" u="none" cap="none" strike="noStrike">
                <a:solidFill>
                  <a:schemeClr val="accent5"/>
                </a:solidFill>
                <a:latin typeface="BIZ UDPGothic"/>
                <a:ea typeface="BIZ UDPGothic"/>
                <a:cs typeface="BIZ UDPGothic"/>
                <a:sym typeface="BIZ UDPGothic"/>
              </a:rPr>
              <a:t>何名でも課金対象外！</a:t>
            </a:r>
            <a:endParaRPr b="1" i="0" sz="2300" u="none" cap="none" strike="noStrike">
              <a:solidFill>
                <a:schemeClr val="accent5"/>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貴社がすでにお持ちの</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ハウスリストのナーチャリング、</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休眠顧客の掘り起こし、</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HP等での新規リード獲得</a:t>
            </a:r>
            <a:r>
              <a:rPr b="0" i="0" lang="ja-JP" sz="1400" u="none" cap="none" strike="noStrike">
                <a:solidFill>
                  <a:schemeClr val="lt1"/>
                </a:solidFill>
                <a:latin typeface="BIZ UDPGothic"/>
                <a:ea typeface="BIZ UDPGothic"/>
                <a:cs typeface="BIZ UDPGothic"/>
                <a:sym typeface="BIZ UDPGothic"/>
              </a:rPr>
              <a:t>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ぜひご活用ください！</a:t>
            </a:r>
            <a:endParaRPr b="1" i="0" sz="1800" u="none" cap="none" strike="noStrike">
              <a:solidFill>
                <a:schemeClr val="lt1"/>
              </a:solidFill>
              <a:latin typeface="BIZ UDPGothic"/>
              <a:ea typeface="BIZ UDPGothic"/>
              <a:cs typeface="BIZ UDPGothic"/>
              <a:sym typeface="BIZ UDPGothic"/>
            </a:endParaRPr>
          </a:p>
        </p:txBody>
      </p:sp>
      <p:cxnSp>
        <p:nvCxnSpPr>
          <p:cNvPr id="551" name="Google Shape;551;p17"/>
          <p:cNvCxnSpPr/>
          <p:nvPr/>
        </p:nvCxnSpPr>
        <p:spPr>
          <a:xfrm>
            <a:off x="8574096" y="4305580"/>
            <a:ext cx="2728500" cy="0"/>
          </a:xfrm>
          <a:prstGeom prst="straightConnector1">
            <a:avLst/>
          </a:prstGeom>
          <a:noFill/>
          <a:ln cap="flat" cmpd="sng" w="12700">
            <a:solidFill>
              <a:schemeClr val="lt1"/>
            </a:solidFill>
            <a:prstDash val="dash"/>
            <a:miter lim="800000"/>
            <a:headEnd len="sm" w="sm" type="none"/>
            <a:tailEnd len="sm" w="sm" type="none"/>
          </a:ln>
        </p:spPr>
      </p:cxnSp>
      <p:cxnSp>
        <p:nvCxnSpPr>
          <p:cNvPr id="552" name="Google Shape;552;p17"/>
          <p:cNvCxnSpPr/>
          <p:nvPr/>
        </p:nvCxnSpPr>
        <p:spPr>
          <a:xfrm>
            <a:off x="7691825" y="4850768"/>
            <a:ext cx="1110900" cy="113400"/>
          </a:xfrm>
          <a:prstGeom prst="straightConnector1">
            <a:avLst/>
          </a:prstGeom>
          <a:noFill/>
          <a:ln cap="flat" cmpd="sng" w="38100">
            <a:solidFill>
              <a:schemeClr val="accent4"/>
            </a:solidFill>
            <a:prstDash val="solid"/>
            <a:miter lim="800000"/>
            <a:headEnd len="sm" w="sm" type="none"/>
            <a:tailEnd len="sm" w="sm" type="none"/>
          </a:ln>
        </p:spPr>
      </p:cxnSp>
      <p:sp>
        <p:nvSpPr>
          <p:cNvPr id="553" name="Google Shape;553;p17"/>
          <p:cNvSpPr/>
          <p:nvPr/>
        </p:nvSpPr>
        <p:spPr>
          <a:xfrm>
            <a:off x="907926" y="3647944"/>
            <a:ext cx="6351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p17"/>
          <p:cNvSpPr/>
          <p:nvPr/>
        </p:nvSpPr>
        <p:spPr>
          <a:xfrm>
            <a:off x="495028" y="2889369"/>
            <a:ext cx="657000" cy="2046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企画FIX</a:t>
            </a:r>
            <a:endParaRPr b="0" i="0" sz="1600" u="none" cap="none" strike="noStrike">
              <a:solidFill>
                <a:schemeClr val="accent4"/>
              </a:solidFill>
              <a:latin typeface="BIZ UDPGothic"/>
              <a:ea typeface="BIZ UDPGothic"/>
              <a:cs typeface="BIZ UDPGothic"/>
              <a:sym typeface="BIZ UDPGothic"/>
            </a:endParaRPr>
          </a:p>
        </p:txBody>
      </p:sp>
      <p:sp>
        <p:nvSpPr>
          <p:cNvPr id="555" name="Google Shape;555;p17"/>
          <p:cNvSpPr/>
          <p:nvPr/>
        </p:nvSpPr>
        <p:spPr>
          <a:xfrm>
            <a:off x="9073380" y="2459600"/>
            <a:ext cx="1863300" cy="5103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参加用URL配信</a:t>
            </a:r>
            <a:endParaRPr b="0" i="0" sz="1400" u="none" cap="none" strike="noStrike">
              <a:solidFill>
                <a:srgbClr val="000000"/>
              </a:solidFill>
              <a:latin typeface="BIZ UDPGothic"/>
              <a:ea typeface="BIZ UDPGothic"/>
              <a:cs typeface="BIZ UDPGothic"/>
              <a:sym typeface="BIZ UDPGothic"/>
            </a:endParaRPr>
          </a:p>
        </p:txBody>
      </p:sp>
      <p:sp>
        <p:nvSpPr>
          <p:cNvPr id="556" name="Google Shape;556;p17"/>
          <p:cNvSpPr/>
          <p:nvPr/>
        </p:nvSpPr>
        <p:spPr>
          <a:xfrm>
            <a:off x="9073380" y="1633641"/>
            <a:ext cx="1863300" cy="773700"/>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1週間前＆前日リマインド配信</a:t>
            </a:r>
            <a:endParaRPr b="0" i="0" sz="1400" u="none" cap="none" strike="noStrike">
              <a:solidFill>
                <a:srgbClr val="000000"/>
              </a:solidFill>
              <a:latin typeface="BIZ UDPGothic"/>
              <a:ea typeface="BIZ UDPGothic"/>
              <a:cs typeface="BIZ UDPGothic"/>
              <a:sym typeface="BIZ UDPGothic"/>
            </a:endParaRPr>
          </a:p>
        </p:txBody>
      </p:sp>
      <p:grpSp>
        <p:nvGrpSpPr>
          <p:cNvPr id="557" name="Google Shape;557;p17"/>
          <p:cNvGrpSpPr/>
          <p:nvPr/>
        </p:nvGrpSpPr>
        <p:grpSpPr>
          <a:xfrm rot="1382724">
            <a:off x="10928551" y="1974832"/>
            <a:ext cx="482728" cy="578233"/>
            <a:chOff x="5943600" y="6791161"/>
            <a:chExt cx="1056873" cy="1265969"/>
          </a:xfrm>
        </p:grpSpPr>
        <p:sp>
          <p:nvSpPr>
            <p:cNvPr id="558" name="Google Shape;558;p17"/>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59" name="Google Shape;559;p17"/>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560" name="Google Shape;560;p17"/>
          <p:cNvSpPr/>
          <p:nvPr/>
        </p:nvSpPr>
        <p:spPr>
          <a:xfrm>
            <a:off x="8822307" y="6082055"/>
            <a:ext cx="2389200" cy="4611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貴社へ全リード納品</a:t>
            </a:r>
            <a:endParaRPr b="0" i="0" sz="1400" u="none" cap="none" strike="noStrike">
              <a:solidFill>
                <a:srgbClr val="000000"/>
              </a:solidFill>
              <a:latin typeface="BIZ UDPGothic"/>
              <a:ea typeface="BIZ UDPGothic"/>
              <a:cs typeface="BIZ UDPGothic"/>
              <a:sym typeface="BIZ UDPGothic"/>
            </a:endParaRPr>
          </a:p>
        </p:txBody>
      </p:sp>
      <p:sp>
        <p:nvSpPr>
          <p:cNvPr id="561" name="Google Shape;561;p17"/>
          <p:cNvSpPr/>
          <p:nvPr/>
        </p:nvSpPr>
        <p:spPr>
          <a:xfrm>
            <a:off x="1543026" y="4039618"/>
            <a:ext cx="1815000" cy="17961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p17"/>
          <p:cNvCxnSpPr>
            <a:stCxn id="531" idx="2"/>
          </p:cNvCxnSpPr>
          <p:nvPr/>
        </p:nvCxnSpPr>
        <p:spPr>
          <a:xfrm>
            <a:off x="2453017" y="3846884"/>
            <a:ext cx="230700" cy="375600"/>
          </a:xfrm>
          <a:prstGeom prst="straightConnector1">
            <a:avLst/>
          </a:prstGeom>
          <a:noFill/>
          <a:ln cap="flat" cmpd="sng" w="28575">
            <a:solidFill>
              <a:schemeClr val="accent2"/>
            </a:solidFill>
            <a:prstDash val="solid"/>
            <a:round/>
            <a:headEnd len="sm" w="sm" type="none"/>
            <a:tailEnd len="med" w="med" type="oval"/>
          </a:ln>
        </p:spPr>
      </p:cxnSp>
      <p:sp>
        <p:nvSpPr>
          <p:cNvPr id="563" name="Google Shape;563;p17"/>
          <p:cNvSpPr txBox="1"/>
          <p:nvPr/>
        </p:nvSpPr>
        <p:spPr>
          <a:xfrm>
            <a:off x="2740560" y="6063371"/>
            <a:ext cx="317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マジセミ集客枠のミラーサイトで、</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貴社専用の集客サイトURLを作成致します。</a:t>
            </a:r>
            <a:endParaRPr b="0" i="0" sz="1400" u="none" cap="none" strike="noStrike">
              <a:solidFill>
                <a:srgbClr val="000000"/>
              </a:solidFill>
              <a:latin typeface="BIZ UDPGothic"/>
              <a:ea typeface="BIZ UDPGothic"/>
              <a:cs typeface="BIZ UDPGothic"/>
              <a:sym typeface="BIZ UDPGothic"/>
            </a:endParaRPr>
          </a:p>
        </p:txBody>
      </p:sp>
      <p:sp>
        <p:nvSpPr>
          <p:cNvPr id="564" name="Google Shape;564;p17"/>
          <p:cNvSpPr txBox="1"/>
          <p:nvPr/>
        </p:nvSpPr>
        <p:spPr>
          <a:xfrm>
            <a:off x="3977589" y="1595020"/>
            <a:ext cx="181500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sp>
        <p:nvSpPr>
          <p:cNvPr id="565" name="Google Shape;565;p17"/>
          <p:cNvSpPr/>
          <p:nvPr/>
        </p:nvSpPr>
        <p:spPr>
          <a:xfrm>
            <a:off x="5181012" y="1018525"/>
            <a:ext cx="3654039" cy="383246"/>
          </a:xfrm>
          <a:prstGeom prst="rect">
            <a:avLst/>
          </a:prstGeom>
          <a:solidFill>
            <a:schemeClr val="accent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6" name="Google Shape;566;p17"/>
          <p:cNvSpPr/>
          <p:nvPr/>
        </p:nvSpPr>
        <p:spPr>
          <a:xfrm>
            <a:off x="2590727" y="1006095"/>
            <a:ext cx="2086993" cy="40796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7" name="Google Shape;567;p17"/>
          <p:cNvSpPr txBox="1"/>
          <p:nvPr/>
        </p:nvSpPr>
        <p:spPr>
          <a:xfrm>
            <a:off x="344450" y="874433"/>
            <a:ext cx="11412600" cy="493800"/>
          </a:xfrm>
          <a:prstGeom prst="rect">
            <a:avLst/>
          </a:prstGeom>
          <a:noFill/>
          <a:ln>
            <a:noFill/>
          </a:ln>
        </p:spPr>
        <p:txBody>
          <a:bodyPr anchorCtr="0" anchor="t" bIns="45700" lIns="91425" spcFirstLastPara="1" rIns="91425" wrap="square" tIns="108000">
            <a:spAutoFit/>
          </a:bodyPr>
          <a:lstStyle/>
          <a:p>
            <a:pPr indent="0" lvl="0" marL="0" marR="0" rtl="0" algn="l">
              <a:lnSpc>
                <a:spcPct val="136363"/>
              </a:lnSpc>
              <a:spcBef>
                <a:spcPts val="0"/>
              </a:spcBef>
              <a:spcAft>
                <a:spcPts val="0"/>
              </a:spcAft>
              <a:buClr>
                <a:srgbClr val="000000"/>
              </a:buClr>
              <a:buSzPts val="3600"/>
              <a:buFont typeface="Arial"/>
              <a:buNone/>
            </a:pPr>
            <a:r>
              <a:rPr b="0" i="0" lang="ja-JP" sz="2000" u="none" cap="none" strike="noStrike">
                <a:solidFill>
                  <a:schemeClr val="accent4"/>
                </a:solidFill>
                <a:latin typeface="BIZ UDPGothic"/>
                <a:ea typeface="BIZ UDPGothic"/>
                <a:cs typeface="BIZ UDPGothic"/>
                <a:sym typeface="BIZ UDPGothic"/>
              </a:rPr>
              <a:t>１回のウェビナーで  </a:t>
            </a:r>
            <a:r>
              <a:rPr b="1" i="0" lang="ja-JP" sz="2200" u="none" cap="none" strike="noStrike">
                <a:solidFill>
                  <a:schemeClr val="lt1"/>
                </a:solidFill>
                <a:latin typeface="BIZ UDPGothic"/>
                <a:ea typeface="BIZ UDPGothic"/>
                <a:cs typeface="BIZ UDPGothic"/>
                <a:sym typeface="BIZ UDPGothic"/>
              </a:rPr>
              <a:t>新規リード獲得  </a:t>
            </a:r>
            <a:r>
              <a:rPr b="0" i="0" lang="ja-JP" sz="2000" u="none" cap="none" strike="noStrike">
                <a:solidFill>
                  <a:schemeClr val="accent4"/>
                </a:solidFill>
                <a:latin typeface="BIZ UDPGothic"/>
                <a:ea typeface="BIZ UDPGothic"/>
                <a:cs typeface="BIZ UDPGothic"/>
                <a:sym typeface="BIZ UDPGothic"/>
              </a:rPr>
              <a:t>と、  </a:t>
            </a:r>
            <a:r>
              <a:rPr b="1" i="0" lang="ja-JP" sz="2200" u="none" cap="none" strike="noStrike">
                <a:solidFill>
                  <a:schemeClr val="accent4"/>
                </a:solidFill>
                <a:latin typeface="BIZ UDPGothic"/>
                <a:ea typeface="BIZ UDPGothic"/>
                <a:cs typeface="BIZ UDPGothic"/>
                <a:sym typeface="BIZ UDPGothic"/>
              </a:rPr>
              <a:t>既存リードのナーチャリング </a:t>
            </a:r>
            <a:r>
              <a:rPr b="0" i="0" lang="ja-JP" sz="2200" u="none" cap="none" strike="noStrike">
                <a:solidFill>
                  <a:schemeClr val="accent4"/>
                </a:solidFill>
                <a:latin typeface="BIZ UDPGothic"/>
                <a:ea typeface="BIZ UDPGothic"/>
                <a:cs typeface="BIZ UDPGothic"/>
                <a:sym typeface="BIZ UDPGothic"/>
              </a:rPr>
              <a:t> </a:t>
            </a:r>
            <a:r>
              <a:rPr b="0" i="0" lang="ja-JP" sz="2000" u="none" cap="none" strike="noStrike">
                <a:solidFill>
                  <a:schemeClr val="accent4"/>
                </a:solidFill>
                <a:latin typeface="BIZ UDPGothic"/>
                <a:ea typeface="BIZ UDPGothic"/>
                <a:cs typeface="BIZ UDPGothic"/>
                <a:sym typeface="BIZ UDPGothic"/>
              </a:rPr>
              <a:t>を同時に行うことが可能</a:t>
            </a:r>
            <a:endParaRPr b="0" i="0" sz="1400" u="none" cap="none" strike="noStrike">
              <a:solidFill>
                <a:srgbClr val="000000"/>
              </a:solidFill>
              <a:latin typeface="BIZ UDPGothic"/>
              <a:ea typeface="BIZ UDPGothic"/>
              <a:cs typeface="BIZ UDPGothic"/>
              <a:sym typeface="BIZ UDPGothic"/>
            </a:endParaRPr>
          </a:p>
        </p:txBody>
      </p:sp>
      <p:sp>
        <p:nvSpPr>
          <p:cNvPr id="568" name="Google Shape;568;p17"/>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0" name="Google Shape;570;p17"/>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571" name="Google Shape;571;p1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572" name="Google Shape;572;p1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73" name="Google Shape;573;p17"/>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8"/>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ウェビナー成功事例</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cxnSp>
        <p:nvCxnSpPr>
          <p:cNvPr id="586" name="Google Shape;586;p19"/>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87" name="Google Shape;587;p19"/>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19"/>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（事例１）「テーマを変更し、120名以上の集客を実現」＜C社＞</a:t>
            </a:r>
            <a:endParaRPr b="1" i="0" sz="2000" u="none" cap="none" strike="noStrike">
              <a:solidFill>
                <a:schemeClr val="accent4"/>
              </a:solidFill>
              <a:latin typeface="BIZ UDPGothic"/>
              <a:ea typeface="BIZ UDPGothic"/>
              <a:cs typeface="BIZ UDPGothic"/>
              <a:sym typeface="BIZ UDPGothic"/>
            </a:endParaRPr>
          </a:p>
        </p:txBody>
      </p:sp>
      <p:sp>
        <p:nvSpPr>
          <p:cNvPr id="589" name="Google Shape;589;p19"/>
          <p:cNvSpPr txBox="1"/>
          <p:nvPr/>
        </p:nvSpPr>
        <p:spPr>
          <a:xfrm>
            <a:off x="525997" y="874428"/>
            <a:ext cx="112845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・サーバ／インフラ系サービスを中心に販売されている、SIer様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・自社でウェビナーを開催しているが集客できない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・メディアに集客を依頼しても、集客できなかった</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・年間1000回のウェビナー開催の中での集客傾向ノウハウや、</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「トレンド分析ツール」な　を活用し、</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「集客できる企画」をマジセミ側で立案、ご提案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・120名以上の集客実現</a:t>
            </a:r>
            <a:endParaRPr b="0" i="0" sz="2400" u="none" cap="none" strike="noStrike">
              <a:solidFill>
                <a:schemeClr val="accent4"/>
              </a:solidFill>
              <a:latin typeface="BIZ UDPGothic"/>
              <a:ea typeface="BIZ UDPGothic"/>
              <a:cs typeface="BIZ UDPGothic"/>
              <a:sym typeface="BIZ UDPGothic"/>
            </a:endParaRPr>
          </a:p>
        </p:txBody>
      </p:sp>
      <p:sp>
        <p:nvSpPr>
          <p:cNvPr id="590" name="Google Shape;590;p1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91" name="Google Shape;591;p19"/>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p:nvPr/>
        </p:nvSpPr>
        <p:spPr>
          <a:xfrm>
            <a:off x="2554733" y="2508726"/>
            <a:ext cx="6937387" cy="217193"/>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3" name="Google Shape;113;p2"/>
          <p:cNvSpPr txBox="1"/>
          <p:nvPr>
            <p:ph idx="1" type="body"/>
          </p:nvPr>
        </p:nvSpPr>
        <p:spPr>
          <a:xfrm>
            <a:off x="2554734" y="1698342"/>
            <a:ext cx="7082532" cy="3243601"/>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accent4"/>
              </a:buClr>
              <a:buSzPts val="1600"/>
              <a:buNone/>
            </a:pPr>
            <a:r>
              <a:rPr b="1" lang="ja-JP" sz="3600">
                <a:solidFill>
                  <a:schemeClr val="accent4"/>
                </a:solidFill>
                <a:latin typeface="BIZ UDPGothic"/>
                <a:ea typeface="BIZ UDPGothic"/>
                <a:cs typeface="BIZ UDPGothic"/>
                <a:sym typeface="BIZ UDPGothic"/>
              </a:rPr>
              <a:t>本日の打ち合わせの目的</a:t>
            </a:r>
            <a:endParaRPr sz="3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rPr lang="ja-JP" sz="1600">
                <a:solidFill>
                  <a:schemeClr val="accent4"/>
                </a:solidFill>
                <a:latin typeface="BIZ UDPGothic"/>
                <a:ea typeface="BIZ UDPGothic"/>
                <a:cs typeface="BIZ UDPGothic"/>
                <a:sym typeface="BIZ UDPGothic"/>
              </a:rPr>
              <a:t>はじめて「マジセミ」をご検討される企業のために、以下のような内容についてお話させていただきます。</a:t>
            </a:r>
            <a:endParaRPr sz="1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t/>
            </a:r>
            <a:endParaRPr sz="1600">
              <a:solidFill>
                <a:schemeClr val="accent4"/>
              </a:solidFill>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マーケティングにおける課題のヒアリング</a:t>
            </a:r>
            <a:endParaRPr>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どのようにマジセミをご活用いただくのか？</a:t>
            </a:r>
            <a:endParaRPr>
              <a:latin typeface="BIZ UDPGothic"/>
              <a:ea typeface="BIZ UDPGothic"/>
              <a:cs typeface="BIZ UDPGothic"/>
              <a:sym typeface="BIZ UDPGothic"/>
            </a:endParaRPr>
          </a:p>
        </p:txBody>
      </p:sp>
      <p:sp>
        <p:nvSpPr>
          <p:cNvPr id="114" name="Google Shape;114;p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 name="Google Shape;115;p2"/>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2"/>
          <p:cNvSpPr txBox="1"/>
          <p:nvPr/>
        </p:nvSpPr>
        <p:spPr>
          <a:xfrm>
            <a:off x="10088880" y="242437"/>
            <a:ext cx="18684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Introduction</a:t>
            </a:r>
            <a:endParaRPr b="0" i="0" sz="1200" u="none" cap="none" strike="noStrike">
              <a:solidFill>
                <a:schemeClr val="accent4"/>
              </a:solidFill>
              <a:latin typeface="BIZ UDPGothic"/>
              <a:ea typeface="BIZ UDPGothic"/>
              <a:cs typeface="BIZ UDPGothic"/>
              <a:sym typeface="BIZ UDPGothic"/>
            </a:endParaRPr>
          </a:p>
        </p:txBody>
      </p:sp>
      <p:sp>
        <p:nvSpPr>
          <p:cNvPr id="117" name="Google Shape;117;p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 name="Google Shape;118;p2"/>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20"/>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98" name="Google Shape;598;p20"/>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p20"/>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（事例2）「テーマを模索しながら50%以上のアポを獲得」＜T社＞</a:t>
            </a:r>
            <a:endParaRPr b="1" i="0" sz="2000" u="none" cap="none" strike="noStrike">
              <a:solidFill>
                <a:schemeClr val="accent4"/>
              </a:solidFill>
              <a:latin typeface="BIZ UDPGothic"/>
              <a:ea typeface="BIZ UDPGothic"/>
              <a:cs typeface="BIZ UDPGothic"/>
              <a:sym typeface="BIZ UDPGothic"/>
            </a:endParaRPr>
          </a:p>
        </p:txBody>
      </p:sp>
      <p:sp>
        <p:nvSpPr>
          <p:cNvPr id="600" name="Google Shape;600;p20"/>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・ツールベンダー様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・展示会等中心のマーケティングを実施していたが、商談化に苦戦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・繰り返しウェビナーを開催しながら、「ある程度集客もでき、かつ、商談につながる</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テーマ」を模索。</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・毎回30名程度の集客をしつつ、商談化率を10%→20%→50%と改善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・登壇者が自ら、ウェビナー後のフォローを実施</a:t>
            </a:r>
            <a:endParaRPr b="0" i="0" sz="2400" u="none" cap="none" strike="noStrike">
              <a:solidFill>
                <a:schemeClr val="accent4"/>
              </a:solidFill>
              <a:latin typeface="BIZ UDPGothic"/>
              <a:ea typeface="BIZ UDPGothic"/>
              <a:cs typeface="BIZ UDPGothic"/>
              <a:sym typeface="BIZ UDPGothic"/>
            </a:endParaRPr>
          </a:p>
        </p:txBody>
      </p:sp>
      <p:sp>
        <p:nvSpPr>
          <p:cNvPr id="601" name="Google Shape;601;p20"/>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02" name="Google Shape;602;p2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p21"/>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09" name="Google Shape;609;p21"/>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p21"/>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（事例3）「オンラインに変更し、20%のアポを獲得」＜Z社＞</a:t>
            </a:r>
            <a:endParaRPr b="1" i="0" sz="2000" u="none" cap="none" strike="noStrike">
              <a:solidFill>
                <a:schemeClr val="accent4"/>
              </a:solidFill>
              <a:latin typeface="BIZ UDPGothic"/>
              <a:ea typeface="BIZ UDPGothic"/>
              <a:cs typeface="BIZ UDPGothic"/>
              <a:sym typeface="BIZ UDPGothic"/>
            </a:endParaRPr>
          </a:p>
        </p:txBody>
      </p:sp>
      <p:sp>
        <p:nvSpPr>
          <p:cNvPr id="611" name="Google Shape;611;p21"/>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・パッケージ製品・SaaSを開発・販売されているグローバルIT企業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・オフラインセミナーを開催しているが、集客、出席率で苦戦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・商談にもつながらない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・オンライン（ウェビナー）のご提案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・30人申込み→6件アポを実現</a:t>
            </a:r>
            <a:endParaRPr b="0" i="0" sz="2400" u="none" cap="none" strike="noStrike">
              <a:solidFill>
                <a:schemeClr val="accent4"/>
              </a:solidFill>
              <a:latin typeface="BIZ UDPGothic"/>
              <a:ea typeface="BIZ UDPGothic"/>
              <a:cs typeface="BIZ UDPGothic"/>
              <a:sym typeface="BIZ UDPGothic"/>
            </a:endParaRPr>
          </a:p>
        </p:txBody>
      </p:sp>
      <p:sp>
        <p:nvSpPr>
          <p:cNvPr id="612" name="Google Shape;612;p2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13" name="Google Shape;613;p21"/>
          <p:cNvSpPr txBox="1"/>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800" u="none" cap="none" strike="noStrike">
                <a:solidFill>
                  <a:srgbClr val="D8D8D8"/>
                </a:solidFill>
                <a:latin typeface="Arial"/>
                <a:ea typeface="Arial"/>
                <a:cs typeface="Arial"/>
                <a:sym typeface="Arial"/>
              </a:rPr>
              <a:t>‹#›</a:t>
            </a:fld>
            <a:endParaRPr b="0" i="0" sz="800" u="none" cap="none" strike="noStrike">
              <a:solidFill>
                <a:srgbClr val="D8D8D8"/>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22"/>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20" name="Google Shape;620;p22"/>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2"/>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（事例4）「フォロー代行で１５％以上のアポを獲得」＜I社＞</a:t>
            </a:r>
            <a:endParaRPr b="1" i="0" sz="2000" u="none" cap="none" strike="noStrike">
              <a:solidFill>
                <a:schemeClr val="accent4"/>
              </a:solidFill>
              <a:latin typeface="BIZ UDPGothic"/>
              <a:ea typeface="BIZ UDPGothic"/>
              <a:cs typeface="BIZ UDPGothic"/>
              <a:sym typeface="BIZ UDPGothic"/>
            </a:endParaRPr>
          </a:p>
        </p:txBody>
      </p:sp>
      <p:sp>
        <p:nvSpPr>
          <p:cNvPr id="622" name="Google Shape;622;p22"/>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・自社製品も開発しているインフラ系ITベンチャー企業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・何回かウェビナーを開催し、集客は好調だったが、商談につながらない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・担当者が多忙で、ウェビナー後に十分な営業フォローができていない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・50人申込み→8件アポを実現</a:t>
            </a:r>
            <a:endParaRPr b="0" i="0" sz="2400" u="none" cap="none" strike="noStrike">
              <a:solidFill>
                <a:schemeClr val="accent4"/>
              </a:solidFill>
              <a:latin typeface="BIZ UDPGothic"/>
              <a:ea typeface="BIZ UDPGothic"/>
              <a:cs typeface="BIZ UDPGothic"/>
              <a:sym typeface="BIZ UDPGothic"/>
            </a:endParaRPr>
          </a:p>
        </p:txBody>
      </p:sp>
      <p:sp>
        <p:nvSpPr>
          <p:cNvPr id="623" name="Google Shape;623;p2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24" name="Google Shape;624;p2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23"/>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31" name="Google Shape;631;p23"/>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p23"/>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（事例5）「AIがプレゼンし、20%のアポを獲得」＜A社＞</a:t>
            </a:r>
            <a:endParaRPr b="1" i="0" sz="2000" u="none" cap="none" strike="noStrike">
              <a:solidFill>
                <a:schemeClr val="accent4"/>
              </a:solidFill>
              <a:latin typeface="BIZ UDPGothic"/>
              <a:ea typeface="BIZ UDPGothic"/>
              <a:cs typeface="BIZ UDPGothic"/>
              <a:sym typeface="BIZ UDPGothic"/>
            </a:endParaRPr>
          </a:p>
        </p:txBody>
      </p:sp>
      <p:sp>
        <p:nvSpPr>
          <p:cNvPr id="633" name="Google Shape;633;p23"/>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・外資系SaaSベンダー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・毎回集客は目標達成しているが、商談につながらない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・講演資料やプレゼン内容にも課題がある</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・マジセミ倶楽部</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・生成AIによる講演原稿作成と、AIデジタルヒューマンによるプレゼン代行を実施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・20人申込み→4件アポを実現</a:t>
            </a:r>
            <a:endParaRPr b="0" i="0" sz="2400" u="none" cap="none" strike="noStrike">
              <a:solidFill>
                <a:schemeClr val="accent4"/>
              </a:solidFill>
              <a:latin typeface="BIZ UDPGothic"/>
              <a:ea typeface="BIZ UDPGothic"/>
              <a:cs typeface="BIZ UDPGothic"/>
              <a:sym typeface="BIZ UDPGothic"/>
            </a:endParaRPr>
          </a:p>
        </p:txBody>
      </p:sp>
      <p:sp>
        <p:nvSpPr>
          <p:cNvPr id="634" name="Google Shape;634;p2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35" name="Google Shape;635;p2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4"/>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プランと料金について</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2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44" name="Google Shape;644;p2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cxnSp>
        <p:nvCxnSpPr>
          <p:cNvPr id="649" name="Google Shape;649;p25"/>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25"/>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51" name="Google Shape;651;p25"/>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652" name="Google Shape;652;p25"/>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2400" u="none" cap="none" strike="noStrike">
              <a:solidFill>
                <a:schemeClr val="accent4"/>
              </a:solidFill>
              <a:latin typeface="BIZ UDPGothic"/>
              <a:ea typeface="BIZ UDPGothic"/>
              <a:cs typeface="BIZ UDPGothic"/>
              <a:sym typeface="BIZ UDPGothic"/>
            </a:endParaRPr>
          </a:p>
        </p:txBody>
      </p:sp>
      <p:sp>
        <p:nvSpPr>
          <p:cNvPr id="653" name="Google Shape;653;p25"/>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400" u="none" cap="none" strike="noStrike">
              <a:solidFill>
                <a:srgbClr val="000000"/>
              </a:solidFill>
              <a:latin typeface="BIZ UDPGothic"/>
              <a:ea typeface="BIZ UDPGothic"/>
              <a:cs typeface="BIZ UDPGothic"/>
              <a:sym typeface="BIZ UDPGothic"/>
            </a:endParaRPr>
          </a:p>
        </p:txBody>
      </p:sp>
      <p:sp>
        <p:nvSpPr>
          <p:cNvPr id="654" name="Google Shape;654;p25"/>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55" name="Google Shape;655;p25"/>
          <p:cNvSpPr/>
          <p:nvPr/>
        </p:nvSpPr>
        <p:spPr>
          <a:xfrm>
            <a:off x="5984339" y="983800"/>
            <a:ext cx="2891700" cy="432000"/>
          </a:xfrm>
          <a:prstGeom prst="rect">
            <a:avLst/>
          </a:prstGeom>
          <a:solidFill>
            <a:schemeClr val="lt1"/>
          </a:solid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ja-JP" sz="1600" u="none" cap="none" strike="noStrike">
                <a:solidFill>
                  <a:srgbClr val="FF0066"/>
                </a:solidFill>
                <a:latin typeface="BIZ UDPGothic"/>
                <a:ea typeface="BIZ UDPGothic"/>
                <a:cs typeface="BIZ UDPGothic"/>
                <a:sym typeface="BIZ UDPGothic"/>
              </a:rPr>
              <a:t>おすすめ</a:t>
            </a:r>
            <a:endParaRPr b="1" i="0" sz="1600" u="none" cap="none" strike="noStrike">
              <a:solidFill>
                <a:srgbClr val="FF0066"/>
              </a:solidFill>
              <a:latin typeface="BIZ UDPGothic"/>
              <a:ea typeface="BIZ UDPGothic"/>
              <a:cs typeface="BIZ UDPGothic"/>
              <a:sym typeface="BIZ UDPGothic"/>
            </a:endParaRPr>
          </a:p>
        </p:txBody>
      </p:sp>
      <p:graphicFrame>
        <p:nvGraphicFramePr>
          <p:cNvPr id="656" name="Google Shape;656;p25"/>
          <p:cNvGraphicFramePr/>
          <p:nvPr/>
        </p:nvGraphicFramePr>
        <p:xfrm>
          <a:off x="380708" y="1539172"/>
          <a:ext cx="3000000" cy="3000000"/>
        </p:xfrm>
        <a:graphic>
          <a:graphicData uri="http://schemas.openxmlformats.org/drawingml/2006/table">
            <a:tbl>
              <a:tblPr bandRow="1" firstRow="1">
                <a:noFill/>
                <a:tableStyleId>{36977B20-A630-4A1D-81F4-7C21FFB1FC08}</a:tableStyleId>
              </a:tblPr>
              <a:tblGrid>
                <a:gridCol w="2941975"/>
                <a:gridCol w="2452950"/>
                <a:gridCol w="3181925"/>
                <a:gridCol w="2853725"/>
              </a:tblGrid>
              <a:tr h="5724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BIZ UDPGothic"/>
                        <a:ea typeface="BIZ UDPGothic"/>
                        <a:cs typeface="BIZ UDPGothic"/>
                        <a:sym typeface="BIZ UDPGothic"/>
                      </a:endParaRPr>
                    </a:p>
                  </a:txBody>
                  <a:tcPr marT="45725" marB="45725" marR="91450" marL="91450">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ビジター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ライト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商談保証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こんな方におすすめ！</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ウェビナー開催予定が</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1年で1～2回程度</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年間4回以上ウェビナー開催予定</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リード単価を抑えたい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集客ではなく商談（アポ）を</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保証してほしい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リード単価比較</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14,500円</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12,000円（毎月10名）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10,000円</a:t>
                      </a:r>
                      <a:r>
                        <a:rPr lang="ja-JP" sz="1600" u="none" cap="none" strike="noStrike">
                          <a:solidFill>
                            <a:schemeClr val="accent4"/>
                          </a:solidFill>
                          <a:latin typeface="BIZ UDPGothic"/>
                          <a:ea typeface="BIZ UDPGothic"/>
                          <a:cs typeface="BIZ UDPGothic"/>
                          <a:sym typeface="BIZ UDPGothic"/>
                        </a:rPr>
                        <a:t>（追加集客時）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20,000円（3ヶ月30名）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13,500円（追加集客時）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過去申込者重複課金対象外</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あり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sz="14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商談（アポ）保証</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b="1" sz="16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契約期間</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1回ごと</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1ヶ月ごと</a:t>
                      </a:r>
                      <a:endParaRPr b="1" sz="1600" u="none" cap="none" strike="noStrike">
                        <a:solidFill>
                          <a:srgbClr val="FF0066"/>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3ヶ月ごと</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657" name="Google Shape;657;p25"/>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6"/>
          <p:cNvSpPr/>
          <p:nvPr/>
        </p:nvSpPr>
        <p:spPr>
          <a:xfrm rot="-5400000">
            <a:off x="4235288" y="1082639"/>
            <a:ext cx="651823" cy="1192644"/>
          </a:xfrm>
          <a:prstGeom prst="bentUpArrow">
            <a:avLst>
              <a:gd fmla="val 25000" name="adj1"/>
              <a:gd fmla="val 25000" name="adj2"/>
              <a:gd fmla="val 25000" name="adj3"/>
            </a:avLst>
          </a:prstGeom>
          <a:solidFill>
            <a:srgbClr val="0F2A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6"/>
          <p:cNvSpPr/>
          <p:nvPr/>
        </p:nvSpPr>
        <p:spPr>
          <a:xfrm>
            <a:off x="2094756" y="4791455"/>
            <a:ext cx="7843619" cy="161613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ウェビナーコンテンツ活用</a:t>
            </a:r>
            <a:endParaRPr b="0" i="0" sz="1400" u="none" cap="none" strike="noStrike">
              <a:solidFill>
                <a:srgbClr val="000000"/>
              </a:solidFill>
              <a:latin typeface="BIZ UDPGothic"/>
              <a:ea typeface="BIZ UDPGothic"/>
              <a:cs typeface="BIZ UDPGothic"/>
              <a:sym typeface="BIZ UDPGothic"/>
            </a:endParaRPr>
          </a:p>
        </p:txBody>
      </p:sp>
      <p:sp>
        <p:nvSpPr>
          <p:cNvPr id="664" name="Google Shape;664;p26"/>
          <p:cNvSpPr/>
          <p:nvPr/>
        </p:nvSpPr>
        <p:spPr>
          <a:xfrm>
            <a:off x="6205179" y="1816001"/>
            <a:ext cx="3733197" cy="2556986"/>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リードフォロー・提案・受注</a:t>
            </a:r>
            <a:endParaRPr b="0" i="0" sz="1400" u="none" cap="none" strike="noStrike">
              <a:solidFill>
                <a:srgbClr val="000000"/>
              </a:solidFill>
              <a:latin typeface="BIZ UDPGothic"/>
              <a:ea typeface="BIZ UDPGothic"/>
              <a:cs typeface="BIZ UDPGothic"/>
              <a:sym typeface="BIZ UDPGothic"/>
            </a:endParaRPr>
          </a:p>
        </p:txBody>
      </p:sp>
      <p:sp>
        <p:nvSpPr>
          <p:cNvPr id="665" name="Google Shape;665;p26"/>
          <p:cNvSpPr/>
          <p:nvPr/>
        </p:nvSpPr>
        <p:spPr>
          <a:xfrm>
            <a:off x="2089728" y="1816000"/>
            <a:ext cx="3773192" cy="255698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　</a:t>
            </a:r>
            <a:r>
              <a:rPr b="1" i="0" lang="ja-JP" sz="1800" u="none" cap="none" strike="noStrike">
                <a:solidFill>
                  <a:schemeClr val="lt1"/>
                </a:solidFill>
                <a:latin typeface="BIZ UDPGothic"/>
                <a:ea typeface="BIZ UDPGothic"/>
                <a:cs typeface="BIZ UDPGothic"/>
                <a:sym typeface="BIZ UDPGothic"/>
              </a:rPr>
              <a:t>ウェビナー開催</a:t>
            </a:r>
            <a:endParaRPr b="0" i="0" sz="1400" u="none" cap="none" strike="noStrike">
              <a:solidFill>
                <a:srgbClr val="000000"/>
              </a:solidFill>
              <a:latin typeface="BIZ UDPGothic"/>
              <a:ea typeface="BIZ UDPGothic"/>
              <a:cs typeface="BIZ UDPGothic"/>
              <a:sym typeface="BIZ UDPGothic"/>
            </a:endParaRPr>
          </a:p>
        </p:txBody>
      </p:sp>
      <p:cxnSp>
        <p:nvCxnSpPr>
          <p:cNvPr id="666" name="Google Shape;666;p26"/>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667" name="Google Shape;667;p26"/>
          <p:cNvSpPr/>
          <p:nvPr/>
        </p:nvSpPr>
        <p:spPr>
          <a:xfrm>
            <a:off x="12032139" y="-762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8" name="Google Shape;668;p26"/>
          <p:cNvCxnSpPr/>
          <p:nvPr/>
        </p:nvCxnSpPr>
        <p:spPr>
          <a:xfrm>
            <a:off x="9888" y="79270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669" name="Google Shape;669;p26"/>
          <p:cNvSpPr txBox="1"/>
          <p:nvPr/>
        </p:nvSpPr>
        <p:spPr>
          <a:xfrm>
            <a:off x="292431" y="43837"/>
            <a:ext cx="10541823" cy="647643"/>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200" u="none" cap="none" strike="noStrike">
                <a:solidFill>
                  <a:schemeClr val="accent4"/>
                </a:solidFill>
                <a:latin typeface="BIZ UDPGothic"/>
                <a:ea typeface="BIZ UDPGothic"/>
                <a:cs typeface="BIZ UDPGothic"/>
                <a:sym typeface="BIZ UDPGothic"/>
              </a:rPr>
              <a:t>基本プラン以外に気になったサービスはございますか？</a:t>
            </a:r>
            <a:endParaRPr b="0" i="0" sz="2000" u="none" cap="none" strike="noStrike">
              <a:solidFill>
                <a:schemeClr val="accent4"/>
              </a:solidFill>
              <a:latin typeface="BIZ UDPGothic"/>
              <a:ea typeface="BIZ UDPGothic"/>
              <a:cs typeface="BIZ UDPGothic"/>
              <a:sym typeface="BIZ UDPGothic"/>
            </a:endParaRPr>
          </a:p>
        </p:txBody>
      </p:sp>
      <p:sp>
        <p:nvSpPr>
          <p:cNvPr id="670" name="Google Shape;670;p26"/>
          <p:cNvSpPr txBox="1"/>
          <p:nvPr/>
        </p:nvSpPr>
        <p:spPr>
          <a:xfrm>
            <a:off x="10249634" y="251663"/>
            <a:ext cx="1697004"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Service Map</a:t>
            </a:r>
            <a:endParaRPr b="1" i="0" sz="1200" u="none" cap="none" strike="noStrike">
              <a:solidFill>
                <a:schemeClr val="accent4"/>
              </a:solidFill>
              <a:latin typeface="BIZ UDPGothic"/>
              <a:ea typeface="BIZ UDPGothic"/>
              <a:cs typeface="BIZ UDPGothic"/>
              <a:sym typeface="BIZ UDPGothic"/>
            </a:endParaRPr>
          </a:p>
        </p:txBody>
      </p:sp>
      <p:sp>
        <p:nvSpPr>
          <p:cNvPr id="671" name="Google Shape;671;p26"/>
          <p:cNvSpPr/>
          <p:nvPr/>
        </p:nvSpPr>
        <p:spPr>
          <a:xfrm>
            <a:off x="2274749" y="2253771"/>
            <a:ext cx="2882772"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ウェビナー開催</a:t>
            </a:r>
            <a:endParaRPr b="1"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(ビジター orマジセミ倶楽部)</a:t>
            </a:r>
            <a:endParaRPr b="0" i="0" sz="1400" u="none" cap="none" strike="noStrike">
              <a:solidFill>
                <a:schemeClr val="lt1"/>
              </a:solidFill>
              <a:latin typeface="BIZ UDPGothic"/>
              <a:ea typeface="BIZ UDPGothic"/>
              <a:cs typeface="BIZ UDPGothic"/>
              <a:sym typeface="BIZ UDPGothic"/>
            </a:endParaRPr>
          </a:p>
        </p:txBody>
      </p:sp>
      <p:sp>
        <p:nvSpPr>
          <p:cNvPr id="672" name="Google Shape;672;p26"/>
          <p:cNvSpPr/>
          <p:nvPr/>
        </p:nvSpPr>
        <p:spPr>
          <a:xfrm>
            <a:off x="10145933" y="2253771"/>
            <a:ext cx="1769026" cy="1118383"/>
          </a:xfrm>
          <a:prstGeom prst="rect">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インサイドセールス</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または</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sp>
        <p:nvSpPr>
          <p:cNvPr id="673" name="Google Shape;673;p26"/>
          <p:cNvSpPr/>
          <p:nvPr/>
        </p:nvSpPr>
        <p:spPr>
          <a:xfrm>
            <a:off x="7494458" y="2253771"/>
            <a:ext cx="2595719" cy="1125705"/>
          </a:xfrm>
          <a:prstGeom prst="rightArrowCallout">
            <a:avLst>
              <a:gd fmla="val 15872" name="adj1"/>
              <a:gd fmla="val 14732" name="adj2"/>
              <a:gd fmla="val 15302" name="adj3"/>
              <a:gd fmla="val 8658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営業代行</a:t>
            </a:r>
            <a:endParaRPr b="1" i="0" sz="2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(提案・受注)</a:t>
            </a:r>
            <a:endParaRPr b="0" i="0" sz="12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(マジ営業)</a:t>
            </a:r>
            <a:endParaRPr b="0" i="0" sz="1400" u="none" cap="none" strike="noStrike">
              <a:solidFill>
                <a:srgbClr val="000000"/>
              </a:solidFill>
              <a:latin typeface="BIZ UDPGothic"/>
              <a:ea typeface="BIZ UDPGothic"/>
              <a:cs typeface="BIZ UDPGothic"/>
              <a:sym typeface="BIZ UDPGothic"/>
            </a:endParaRPr>
          </a:p>
        </p:txBody>
      </p:sp>
      <p:sp>
        <p:nvSpPr>
          <p:cNvPr id="674" name="Google Shape;674;p26"/>
          <p:cNvSpPr/>
          <p:nvPr/>
        </p:nvSpPr>
        <p:spPr>
          <a:xfrm>
            <a:off x="5163570" y="2253771"/>
            <a:ext cx="2330887"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ウェビナー</a:t>
            </a:r>
            <a:br>
              <a:rPr b="1" i="0" lang="ja-JP" sz="1800" u="none" cap="none" strike="noStrike">
                <a:solidFill>
                  <a:schemeClr val="lt1"/>
                </a:solidFill>
                <a:latin typeface="BIZ UDPGothic"/>
                <a:ea typeface="BIZ UDPGothic"/>
                <a:cs typeface="BIZ UDPGothic"/>
                <a:sym typeface="BIZ UDPGothic"/>
              </a:rPr>
            </a:br>
            <a:r>
              <a:rPr b="1" i="0" lang="ja-JP" sz="1800" u="none" cap="none" strike="noStrike">
                <a:solidFill>
                  <a:schemeClr val="lt1"/>
                </a:solidFill>
                <a:latin typeface="BIZ UDPGothic"/>
                <a:ea typeface="BIZ UDPGothic"/>
                <a:cs typeface="BIZ UDPGothic"/>
                <a:sym typeface="BIZ UDPGothic"/>
              </a:rPr>
              <a:t>直後のフォロー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(マジフォロ)</a:t>
            </a:r>
            <a:endParaRPr b="0" i="0" sz="1400" u="none" cap="none" strike="noStrike">
              <a:solidFill>
                <a:schemeClr val="lt1"/>
              </a:solidFill>
              <a:latin typeface="BIZ UDPGothic"/>
              <a:ea typeface="BIZ UDPGothic"/>
              <a:cs typeface="BIZ UDPGothic"/>
              <a:sym typeface="BIZ UDPGothic"/>
            </a:endParaRPr>
          </a:p>
        </p:txBody>
      </p:sp>
      <p:sp>
        <p:nvSpPr>
          <p:cNvPr id="675" name="Google Shape;675;p26"/>
          <p:cNvSpPr/>
          <p:nvPr/>
        </p:nvSpPr>
        <p:spPr>
          <a:xfrm>
            <a:off x="2093084" y="1192850"/>
            <a:ext cx="1871791" cy="1055341"/>
          </a:xfrm>
          <a:prstGeom prst="downArrowCallout">
            <a:avLst>
              <a:gd fmla="val 16192" name="adj1"/>
              <a:gd fmla="val 16893" name="adj2"/>
              <a:gd fmla="val 18295" name="adj3"/>
              <a:gd fmla="val 53281" name="adj4"/>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貴社保有リード</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100" u="none" cap="none" strike="noStrike">
                <a:solidFill>
                  <a:schemeClr val="lt1"/>
                </a:solidFill>
                <a:latin typeface="BIZ UDPGothic"/>
                <a:ea typeface="BIZ UDPGothic"/>
                <a:cs typeface="BIZ UDPGothic"/>
                <a:sym typeface="BIZ UDPGothic"/>
              </a:rPr>
              <a:t>（課金対象外）</a:t>
            </a:r>
            <a:endParaRPr b="0" i="0" sz="1100" u="none" cap="none" strike="noStrike">
              <a:solidFill>
                <a:srgbClr val="000000"/>
              </a:solidFill>
              <a:latin typeface="BIZ UDPGothic"/>
              <a:ea typeface="BIZ UDPGothic"/>
              <a:cs typeface="BIZ UDPGothic"/>
              <a:sym typeface="BIZ UDPGothic"/>
            </a:endParaRPr>
          </a:p>
        </p:txBody>
      </p:sp>
      <p:grpSp>
        <p:nvGrpSpPr>
          <p:cNvPr id="676" name="Google Shape;676;p26"/>
          <p:cNvGrpSpPr/>
          <p:nvPr/>
        </p:nvGrpSpPr>
        <p:grpSpPr>
          <a:xfrm>
            <a:off x="5937863" y="1456396"/>
            <a:ext cx="5290340" cy="800332"/>
            <a:chOff x="4585550" y="2238894"/>
            <a:chExt cx="5594100" cy="702600"/>
          </a:xfrm>
        </p:grpSpPr>
        <p:sp>
          <p:nvSpPr>
            <p:cNvPr id="677" name="Google Shape;677;p26"/>
            <p:cNvSpPr/>
            <p:nvPr/>
          </p:nvSpPr>
          <p:spPr>
            <a:xfrm flipH="1" rot="10800000">
              <a:off x="4585550" y="2238894"/>
              <a:ext cx="5594100" cy="702600"/>
            </a:xfrm>
            <a:prstGeom prst="bentUpArrow">
              <a:avLst>
                <a:gd fmla="val 20567" name="adj1"/>
                <a:gd fmla="val 25000" name="adj2"/>
                <a:gd fmla="val 23462" name="adj3"/>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a:off x="4585550" y="2238894"/>
              <a:ext cx="190383" cy="702600"/>
            </a:xfrm>
            <a:prstGeom prst="rect">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26"/>
          <p:cNvSpPr/>
          <p:nvPr/>
        </p:nvSpPr>
        <p:spPr>
          <a:xfrm>
            <a:off x="2270826" y="3524859"/>
            <a:ext cx="1203249"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見逃し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配信</a:t>
            </a:r>
            <a:endParaRPr b="0" i="0" sz="1600" u="none" cap="none" strike="noStrike">
              <a:solidFill>
                <a:srgbClr val="000000"/>
              </a:solidFill>
              <a:latin typeface="BIZ UDPGothic"/>
              <a:ea typeface="BIZ UDPGothic"/>
              <a:cs typeface="BIZ UDPGothic"/>
              <a:sym typeface="BIZ UDPGothic"/>
            </a:endParaRPr>
          </a:p>
        </p:txBody>
      </p:sp>
      <p:sp>
        <p:nvSpPr>
          <p:cNvPr id="680" name="Google Shape;680;p26"/>
          <p:cNvSpPr/>
          <p:nvPr/>
        </p:nvSpPr>
        <p:spPr>
          <a:xfrm>
            <a:off x="2396490"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SEO記事</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作成</a:t>
            </a:r>
            <a:endParaRPr b="0" i="0" sz="1600" u="none" cap="none" strike="noStrike">
              <a:solidFill>
                <a:srgbClr val="000000"/>
              </a:solidFill>
              <a:latin typeface="BIZ UDPGothic"/>
              <a:ea typeface="BIZ UDPGothic"/>
              <a:cs typeface="BIZ UDPGothic"/>
              <a:sym typeface="BIZ UDPGothic"/>
            </a:endParaRPr>
          </a:p>
        </p:txBody>
      </p:sp>
      <p:sp>
        <p:nvSpPr>
          <p:cNvPr id="681" name="Google Shape;681;p26"/>
          <p:cNvSpPr/>
          <p:nvPr/>
        </p:nvSpPr>
        <p:spPr>
          <a:xfrm>
            <a:off x="4217723"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提供/無料</a:t>
            </a:r>
            <a:endParaRPr b="0" i="0" sz="1600" u="none" cap="none" strike="noStrike">
              <a:solidFill>
                <a:srgbClr val="000000"/>
              </a:solidFill>
              <a:latin typeface="BIZ UDPGothic"/>
              <a:ea typeface="BIZ UDPGothic"/>
              <a:cs typeface="BIZ UDPGothic"/>
              <a:sym typeface="BIZ UDPGothic"/>
            </a:endParaRPr>
          </a:p>
        </p:txBody>
      </p:sp>
      <p:sp>
        <p:nvSpPr>
          <p:cNvPr id="682" name="Google Shape;682;p26"/>
          <p:cNvSpPr/>
          <p:nvPr/>
        </p:nvSpPr>
        <p:spPr>
          <a:xfrm>
            <a:off x="3660497" y="3522753"/>
            <a:ext cx="1103262"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再放送</a:t>
            </a:r>
            <a:endParaRPr b="0" i="0" sz="1600" u="none" cap="none" strike="noStrike">
              <a:solidFill>
                <a:srgbClr val="000000"/>
              </a:solidFill>
              <a:latin typeface="BIZ UDPGothic"/>
              <a:ea typeface="BIZ UDPGothic"/>
              <a:cs typeface="BIZ UDPGothic"/>
              <a:sym typeface="BIZ UDPGothic"/>
            </a:endParaRPr>
          </a:p>
        </p:txBody>
      </p:sp>
      <p:sp>
        <p:nvSpPr>
          <p:cNvPr id="683" name="Google Shape;683;p26"/>
          <p:cNvSpPr/>
          <p:nvPr/>
        </p:nvSpPr>
        <p:spPr>
          <a:xfrm>
            <a:off x="7505609" y="3522752"/>
            <a:ext cx="2238965"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2ステップ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endParaRPr b="0" i="0" sz="1600" u="none" cap="none" strike="noStrike">
              <a:solidFill>
                <a:srgbClr val="000000"/>
              </a:solidFill>
              <a:latin typeface="BIZ UDPGothic"/>
              <a:ea typeface="BIZ UDPGothic"/>
              <a:cs typeface="BIZ UDPGothic"/>
              <a:sym typeface="BIZ UDPGothic"/>
            </a:endParaRPr>
          </a:p>
        </p:txBody>
      </p:sp>
      <p:sp>
        <p:nvSpPr>
          <p:cNvPr id="684" name="Google Shape;684;p26"/>
          <p:cNvSpPr/>
          <p:nvPr/>
        </p:nvSpPr>
        <p:spPr>
          <a:xfrm>
            <a:off x="312311" y="1192850"/>
            <a:ext cx="1569859" cy="93008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展示会</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共同出展</a:t>
            </a:r>
            <a:endParaRPr b="0" i="0" sz="1400" u="none" cap="none" strike="noStrike">
              <a:solidFill>
                <a:srgbClr val="000000"/>
              </a:solidFill>
              <a:latin typeface="BIZ UDPGothic"/>
              <a:ea typeface="BIZ UDPGothic"/>
              <a:cs typeface="BIZ UDPGothic"/>
              <a:sym typeface="BIZ UDPGothic"/>
            </a:endParaRPr>
          </a:p>
        </p:txBody>
      </p:sp>
      <p:sp>
        <p:nvSpPr>
          <p:cNvPr id="685" name="Google Shape;685;p26"/>
          <p:cNvSpPr/>
          <p:nvPr/>
        </p:nvSpPr>
        <p:spPr>
          <a:xfrm>
            <a:off x="1877623" y="1328578"/>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26"/>
          <p:cNvSpPr/>
          <p:nvPr/>
        </p:nvSpPr>
        <p:spPr>
          <a:xfrm>
            <a:off x="191683" y="2248191"/>
            <a:ext cx="1685940" cy="94069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講演原稿・資料</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作成代行</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AIによる講演代行</a:t>
            </a:r>
            <a:endParaRPr b="0" i="0" sz="1400" u="none" cap="none" strike="noStrike">
              <a:solidFill>
                <a:srgbClr val="000000"/>
              </a:solidFill>
              <a:latin typeface="BIZ UDPGothic"/>
              <a:ea typeface="BIZ UDPGothic"/>
              <a:cs typeface="BIZ UDPGothic"/>
              <a:sym typeface="BIZ UDPGothic"/>
            </a:endParaRPr>
          </a:p>
        </p:txBody>
      </p:sp>
      <p:sp>
        <p:nvSpPr>
          <p:cNvPr id="687" name="Google Shape;687;p26"/>
          <p:cNvSpPr/>
          <p:nvPr/>
        </p:nvSpPr>
        <p:spPr>
          <a:xfrm>
            <a:off x="8092394"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サマリ</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動画作成</a:t>
            </a:r>
            <a:endParaRPr b="0" i="0" sz="1600" u="none" cap="none" strike="noStrike">
              <a:solidFill>
                <a:srgbClr val="000000"/>
              </a:solidFill>
              <a:latin typeface="BIZ UDPGothic"/>
              <a:ea typeface="BIZ UDPGothic"/>
              <a:cs typeface="BIZ UDPGothic"/>
              <a:sym typeface="BIZ UDPGothic"/>
            </a:endParaRPr>
          </a:p>
        </p:txBody>
      </p:sp>
      <p:sp>
        <p:nvSpPr>
          <p:cNvPr id="688" name="Google Shape;688;p26"/>
          <p:cNvSpPr/>
          <p:nvPr/>
        </p:nvSpPr>
        <p:spPr>
          <a:xfrm>
            <a:off x="6038956" y="5316050"/>
            <a:ext cx="1781543"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提供/２次利用</a:t>
            </a:r>
            <a:endParaRPr b="0" i="0" sz="1600" u="none" cap="none" strike="noStrike">
              <a:solidFill>
                <a:srgbClr val="000000"/>
              </a:solidFill>
              <a:latin typeface="BIZ UDPGothic"/>
              <a:ea typeface="BIZ UDPGothic"/>
              <a:cs typeface="BIZ UDPGothic"/>
              <a:sym typeface="BIZ UDPGothic"/>
            </a:endParaRPr>
          </a:p>
        </p:txBody>
      </p:sp>
      <p:sp>
        <p:nvSpPr>
          <p:cNvPr id="689" name="Google Shape;689;p26"/>
          <p:cNvSpPr/>
          <p:nvPr/>
        </p:nvSpPr>
        <p:spPr>
          <a:xfrm>
            <a:off x="61802" y="982449"/>
            <a:ext cx="784832"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26"/>
          <p:cNvSpPr txBox="1"/>
          <p:nvPr/>
        </p:nvSpPr>
        <p:spPr>
          <a:xfrm>
            <a:off x="54190" y="1047575"/>
            <a:ext cx="813494"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枠限定</a:t>
            </a:r>
            <a:endParaRPr b="1" i="0" sz="11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先着順</a:t>
            </a:r>
            <a:endParaRPr b="0" i="0" sz="1050" u="none" cap="none" strike="noStrike">
              <a:solidFill>
                <a:srgbClr val="000000"/>
              </a:solidFill>
              <a:latin typeface="Arial"/>
              <a:ea typeface="Arial"/>
              <a:cs typeface="Arial"/>
              <a:sym typeface="Arial"/>
            </a:endParaRPr>
          </a:p>
        </p:txBody>
      </p:sp>
      <p:grpSp>
        <p:nvGrpSpPr>
          <p:cNvPr id="691" name="Google Shape;691;p26"/>
          <p:cNvGrpSpPr/>
          <p:nvPr/>
        </p:nvGrpSpPr>
        <p:grpSpPr>
          <a:xfrm>
            <a:off x="2022170" y="4901771"/>
            <a:ext cx="1060828" cy="581658"/>
            <a:chOff x="2022170" y="4553950"/>
            <a:chExt cx="1060828" cy="581658"/>
          </a:xfrm>
        </p:grpSpPr>
        <p:sp>
          <p:nvSpPr>
            <p:cNvPr id="692" name="Google Shape;69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sp>
        <p:nvSpPr>
          <p:cNvPr id="694" name="Google Shape;694;p26"/>
          <p:cNvSpPr/>
          <p:nvPr/>
        </p:nvSpPr>
        <p:spPr>
          <a:xfrm rot="5400000">
            <a:off x="3672137" y="4021766"/>
            <a:ext cx="608373" cy="944320"/>
          </a:xfrm>
          <a:prstGeom prst="rightArrow">
            <a:avLst>
              <a:gd fmla="val 50000" name="adj1"/>
              <a:gd fmla="val 44322" name="adj2"/>
            </a:avLst>
          </a:prstGeom>
          <a:solidFill>
            <a:srgbClr val="B6CE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95" name="Google Shape;695;p26"/>
          <p:cNvGrpSpPr/>
          <p:nvPr/>
        </p:nvGrpSpPr>
        <p:grpSpPr>
          <a:xfrm>
            <a:off x="4565958" y="3749528"/>
            <a:ext cx="1060828" cy="581658"/>
            <a:chOff x="2022170" y="4553950"/>
            <a:chExt cx="1060828" cy="581658"/>
          </a:xfrm>
        </p:grpSpPr>
        <p:sp>
          <p:nvSpPr>
            <p:cNvPr id="696" name="Google Shape;696;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698" name="Google Shape;698;p26"/>
          <p:cNvGrpSpPr/>
          <p:nvPr/>
        </p:nvGrpSpPr>
        <p:grpSpPr>
          <a:xfrm>
            <a:off x="6386683" y="3200094"/>
            <a:ext cx="1060828" cy="581658"/>
            <a:chOff x="2022170" y="4553950"/>
            <a:chExt cx="1060828" cy="581658"/>
          </a:xfrm>
        </p:grpSpPr>
        <p:sp>
          <p:nvSpPr>
            <p:cNvPr id="699" name="Google Shape;699;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1" name="Google Shape;701;p26"/>
          <p:cNvGrpSpPr/>
          <p:nvPr/>
        </p:nvGrpSpPr>
        <p:grpSpPr>
          <a:xfrm>
            <a:off x="9137258" y="4928001"/>
            <a:ext cx="1060828" cy="581658"/>
            <a:chOff x="2022170" y="4553950"/>
            <a:chExt cx="1060828" cy="581658"/>
          </a:xfrm>
        </p:grpSpPr>
        <p:sp>
          <p:nvSpPr>
            <p:cNvPr id="702" name="Google Shape;70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4" name="Google Shape;704;p26"/>
          <p:cNvGrpSpPr/>
          <p:nvPr/>
        </p:nvGrpSpPr>
        <p:grpSpPr>
          <a:xfrm>
            <a:off x="9122594" y="2004888"/>
            <a:ext cx="1060828" cy="581658"/>
            <a:chOff x="9137965" y="3639607"/>
            <a:chExt cx="1060828" cy="581658"/>
          </a:xfrm>
        </p:grpSpPr>
        <p:sp>
          <p:nvSpPr>
            <p:cNvPr id="705" name="Google Shape;705;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07" name="Google Shape;707;p26"/>
          <p:cNvSpPr/>
          <p:nvPr/>
        </p:nvSpPr>
        <p:spPr>
          <a:xfrm>
            <a:off x="1862446" y="2545243"/>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08" name="Google Shape;708;p26"/>
          <p:cNvGrpSpPr/>
          <p:nvPr/>
        </p:nvGrpSpPr>
        <p:grpSpPr>
          <a:xfrm>
            <a:off x="39882" y="3138171"/>
            <a:ext cx="1060828" cy="581658"/>
            <a:chOff x="9137965" y="3639607"/>
            <a:chExt cx="1060828" cy="581658"/>
          </a:xfrm>
        </p:grpSpPr>
        <p:sp>
          <p:nvSpPr>
            <p:cNvPr id="709" name="Google Shape;709;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1" name="Google Shape;711;p26"/>
          <p:cNvSpPr/>
          <p:nvPr/>
        </p:nvSpPr>
        <p:spPr>
          <a:xfrm>
            <a:off x="10268295"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SEO動画作成</a:t>
            </a:r>
            <a:endParaRPr b="0" i="0" sz="1600" u="none" cap="none" strike="noStrike">
              <a:solidFill>
                <a:srgbClr val="000000"/>
              </a:solidFill>
              <a:latin typeface="BIZ UDPGothic"/>
              <a:ea typeface="BIZ UDPGothic"/>
              <a:cs typeface="BIZ UDPGothic"/>
              <a:sym typeface="BIZ UDPGothic"/>
            </a:endParaRPr>
          </a:p>
        </p:txBody>
      </p:sp>
      <p:grpSp>
        <p:nvGrpSpPr>
          <p:cNvPr id="712" name="Google Shape;712;p26"/>
          <p:cNvGrpSpPr/>
          <p:nvPr/>
        </p:nvGrpSpPr>
        <p:grpSpPr>
          <a:xfrm>
            <a:off x="10937874" y="4928001"/>
            <a:ext cx="1060828" cy="581658"/>
            <a:chOff x="9137965" y="3639607"/>
            <a:chExt cx="1060828" cy="581658"/>
          </a:xfrm>
        </p:grpSpPr>
        <p:sp>
          <p:nvSpPr>
            <p:cNvPr id="713" name="Google Shape;713;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5" name="Google Shape;715;p2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16" name="Google Shape;716;p2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マジセミ倶楽部か？ビジターか？</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27"/>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p:nvPr/>
        </p:nvSpPr>
        <p:spPr>
          <a:xfrm>
            <a:off x="8136547" y="2551676"/>
            <a:ext cx="849300" cy="2732100"/>
          </a:xfrm>
          <a:prstGeom prst="downArrow">
            <a:avLst>
              <a:gd fmla="val 50000" name="adj1"/>
              <a:gd fmla="val 35720" name="adj2"/>
            </a:avLst>
          </a:prstGeom>
          <a:solidFill>
            <a:srgbClr val="FFD9E8"/>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0" name="Google Shape;730;p28"/>
          <p:cNvSpPr/>
          <p:nvPr/>
        </p:nvSpPr>
        <p:spPr>
          <a:xfrm>
            <a:off x="2934760" y="2528595"/>
            <a:ext cx="849300" cy="2732100"/>
          </a:xfrm>
          <a:prstGeom prst="downArrow">
            <a:avLst>
              <a:gd fmla="val 50000" name="adj1"/>
              <a:gd fmla="val 36818" name="adj2"/>
            </a:avLst>
          </a:prstGeom>
          <a:solidFill>
            <a:srgbClr val="4F7CE6"/>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1" name="Google Shape;731;p28"/>
          <p:cNvSpPr/>
          <p:nvPr/>
        </p:nvSpPr>
        <p:spPr>
          <a:xfrm>
            <a:off x="12028964" y="-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32" name="Google Shape;732;p28"/>
          <p:cNvCxnSpPr/>
          <p:nvPr/>
        </p:nvCxnSpPr>
        <p:spPr>
          <a:xfrm>
            <a:off x="6713" y="80032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33" name="Google Shape;733;p28"/>
          <p:cNvSpPr txBox="1"/>
          <p:nvPr/>
        </p:nvSpPr>
        <p:spPr>
          <a:xfrm>
            <a:off x="289256" y="1451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3600" u="none" cap="none" strike="noStrike">
              <a:solidFill>
                <a:schemeClr val="accent4"/>
              </a:solidFill>
              <a:latin typeface="BIZ UDPGothic"/>
              <a:ea typeface="BIZ UDPGothic"/>
              <a:cs typeface="BIZ UDPGothic"/>
              <a:sym typeface="BIZ UDPGothic"/>
            </a:endParaRPr>
          </a:p>
        </p:txBody>
      </p:sp>
      <p:sp>
        <p:nvSpPr>
          <p:cNvPr id="734" name="Google Shape;734;p28"/>
          <p:cNvSpPr txBox="1"/>
          <p:nvPr/>
        </p:nvSpPr>
        <p:spPr>
          <a:xfrm>
            <a:off x="10246459" y="25928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Pricing </a:t>
            </a:r>
            <a:r>
              <a:rPr b="0" i="0" lang="ja-JP" sz="1200" u="none" cap="none" strike="noStrike">
                <a:solidFill>
                  <a:schemeClr val="accent4"/>
                </a:solidFill>
                <a:latin typeface="Arial"/>
                <a:ea typeface="Arial"/>
                <a:cs typeface="Arial"/>
                <a:sym typeface="Arial"/>
              </a:rPr>
              <a:t>Plans</a:t>
            </a:r>
            <a:endParaRPr b="0" i="0" sz="1400" u="none" cap="none" strike="noStrike">
              <a:solidFill>
                <a:srgbClr val="000000"/>
              </a:solidFill>
              <a:latin typeface="Arial"/>
              <a:ea typeface="Arial"/>
              <a:cs typeface="Arial"/>
              <a:sym typeface="Arial"/>
            </a:endParaRPr>
          </a:p>
        </p:txBody>
      </p:sp>
      <p:graphicFrame>
        <p:nvGraphicFramePr>
          <p:cNvPr id="735" name="Google Shape;735;p28"/>
          <p:cNvGraphicFramePr/>
          <p:nvPr/>
        </p:nvGraphicFramePr>
        <p:xfrm>
          <a:off x="947757" y="5283807"/>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67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30名×14,500円</a:t>
                      </a:r>
                      <a:endParaRPr sz="1400" u="none" cap="none" strike="noStrike">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=435,000円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6" name="Google Shape;736;p28"/>
          <p:cNvGraphicFramePr/>
          <p:nvPr/>
        </p:nvGraphicFramePr>
        <p:xfrm>
          <a:off x="6178870" y="5283806"/>
          <a:ext cx="3000000" cy="3000000"/>
        </p:xfrm>
        <a:graphic>
          <a:graphicData uri="http://schemas.openxmlformats.org/drawingml/2006/table">
            <a:tbl>
              <a:tblPr bandRow="1" firstRow="1">
                <a:noFill/>
                <a:tableStyleId>{DE458228-4A23-4751-AD18-C8A8BBD7AB6F}</a:tableStyleId>
              </a:tblPr>
              <a:tblGrid>
                <a:gridCol w="4823400"/>
              </a:tblGrid>
              <a:tr h="3242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78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10名×12,000円</a:t>
                      </a:r>
                      <a:endParaRPr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＝120,000円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7" name="Google Shape;737;p28"/>
          <p:cNvGraphicFramePr/>
          <p:nvPr/>
        </p:nvGraphicFramePr>
        <p:xfrm>
          <a:off x="947757"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latin typeface="BIZ UDPGothic"/>
                          <a:ea typeface="BIZ UDPGothic"/>
                          <a:cs typeface="BIZ UDPGothic"/>
                          <a:sym typeface="BIZ UDPGothic"/>
                        </a:rPr>
                        <a:t>ビジター</a:t>
                      </a:r>
                      <a:endParaRPr sz="2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8" name="Google Shape;738;p28"/>
          <p:cNvGraphicFramePr/>
          <p:nvPr/>
        </p:nvGraphicFramePr>
        <p:xfrm>
          <a:off x="6178870"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solidFill>
                            <a:schemeClr val="lt1"/>
                          </a:solidFill>
                          <a:latin typeface="BIZ UDPGothic"/>
                          <a:ea typeface="BIZ UDPGothic"/>
                          <a:cs typeface="BIZ UDPGothic"/>
                          <a:sym typeface="BIZ UDPGothic"/>
                        </a:rPr>
                        <a:t>マジセミ倶楽部</a:t>
                      </a:r>
                      <a:endParaRPr sz="2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pSp>
        <p:nvGrpSpPr>
          <p:cNvPr id="739" name="Google Shape;739;p28"/>
          <p:cNvGrpSpPr/>
          <p:nvPr/>
        </p:nvGrpSpPr>
        <p:grpSpPr>
          <a:xfrm>
            <a:off x="6178870" y="2621903"/>
            <a:ext cx="1984200" cy="1102500"/>
            <a:chOff x="6389518" y="2457155"/>
            <a:chExt cx="1984200" cy="1102500"/>
          </a:xfrm>
        </p:grpSpPr>
        <p:sp>
          <p:nvSpPr>
            <p:cNvPr id="740" name="Google Shape;740;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41" name="Google Shape;741;p28"/>
            <p:cNvGrpSpPr/>
            <p:nvPr/>
          </p:nvGrpSpPr>
          <p:grpSpPr>
            <a:xfrm>
              <a:off x="6417513" y="2653310"/>
              <a:ext cx="1056232" cy="722312"/>
              <a:chOff x="-104243" y="1901019"/>
              <a:chExt cx="3699588" cy="2529991"/>
            </a:xfrm>
          </p:grpSpPr>
          <p:pic>
            <p:nvPicPr>
              <p:cNvPr descr="人の集団 単色塗りつぶし" id="742" name="Google Shape;742;p28"/>
              <p:cNvPicPr preferRelativeResize="0"/>
              <p:nvPr/>
            </p:nvPicPr>
            <p:blipFill rotWithShape="1">
              <a:blip r:embed="rId3">
                <a:alphaModFix/>
              </a:blip>
              <a:srcRect b="64845" l="0" r="0" t="0"/>
              <a:stretch/>
            </p:blipFill>
            <p:spPr>
              <a:xfrm>
                <a:off x="-104243" y="1901019"/>
                <a:ext cx="3699588" cy="1300523"/>
              </a:xfrm>
              <a:prstGeom prst="rect">
                <a:avLst/>
              </a:prstGeom>
              <a:noFill/>
              <a:ln>
                <a:noFill/>
              </a:ln>
            </p:spPr>
          </p:pic>
          <p:pic>
            <p:nvPicPr>
              <p:cNvPr descr="人の集団 単色塗りつぶし" id="743" name="Google Shape;743;p28"/>
              <p:cNvPicPr preferRelativeResize="0"/>
              <p:nvPr/>
            </p:nvPicPr>
            <p:blipFill rotWithShape="1">
              <a:blip r:embed="rId3">
                <a:alphaModFix/>
              </a:blip>
              <a:srcRect b="0" l="0" r="0" t="64971"/>
              <a:stretch/>
            </p:blipFill>
            <p:spPr>
              <a:xfrm>
                <a:off x="-104243" y="3135086"/>
                <a:ext cx="3699588" cy="1295924"/>
              </a:xfrm>
              <a:prstGeom prst="rect">
                <a:avLst/>
              </a:prstGeom>
              <a:noFill/>
              <a:ln>
                <a:noFill/>
              </a:ln>
            </p:spPr>
          </p:pic>
        </p:grpSp>
        <p:sp>
          <p:nvSpPr>
            <p:cNvPr id="744" name="Google Shape;744;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10名</a:t>
              </a:r>
              <a:endParaRPr b="0" i="0" sz="1400" u="none" cap="none" strike="noStrike">
                <a:solidFill>
                  <a:srgbClr val="000000"/>
                </a:solidFill>
                <a:latin typeface="BIZ UDPGothic"/>
                <a:ea typeface="BIZ UDPGothic"/>
                <a:cs typeface="BIZ UDPGothic"/>
                <a:sym typeface="BIZ UDPGothic"/>
              </a:endParaRPr>
            </a:p>
          </p:txBody>
        </p:sp>
      </p:grpSp>
      <p:sp>
        <p:nvSpPr>
          <p:cNvPr id="745" name="Google Shape;745;p28"/>
          <p:cNvSpPr/>
          <p:nvPr/>
        </p:nvSpPr>
        <p:spPr>
          <a:xfrm flipH="1">
            <a:off x="8451980" y="2619274"/>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（月会費）</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毎月10名分追加</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10名×@12,000円</a:t>
            </a:r>
            <a:endParaRPr b="0" i="0" sz="1400" u="none" cap="none" strike="noStrike">
              <a:solidFill>
                <a:srgbClr val="000000"/>
              </a:solidFill>
              <a:latin typeface="BIZ UDPGothic"/>
              <a:ea typeface="BIZ UDPGothic"/>
              <a:cs typeface="BIZ UDPGothic"/>
              <a:sym typeface="BIZ UDPGothic"/>
            </a:endParaRPr>
          </a:p>
        </p:txBody>
      </p:sp>
      <p:sp>
        <p:nvSpPr>
          <p:cNvPr id="746" name="Google Shape;746;p28"/>
          <p:cNvSpPr/>
          <p:nvPr/>
        </p:nvSpPr>
        <p:spPr>
          <a:xfrm flipH="1">
            <a:off x="8451979" y="3844323"/>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20名分無料特典を利用</a:t>
            </a:r>
            <a:endParaRPr b="0" i="0" sz="1400" u="none" cap="none" strike="noStrike">
              <a:solidFill>
                <a:schemeClr val="lt1"/>
              </a:solidFill>
              <a:latin typeface="BIZ UDPGothic"/>
              <a:ea typeface="BIZ UDPGothic"/>
              <a:cs typeface="BIZ UDPGothic"/>
              <a:sym typeface="BIZ UDPGothic"/>
            </a:endParaRPr>
          </a:p>
        </p:txBody>
      </p:sp>
      <p:grpSp>
        <p:nvGrpSpPr>
          <p:cNvPr id="747" name="Google Shape;747;p28"/>
          <p:cNvGrpSpPr/>
          <p:nvPr/>
        </p:nvGrpSpPr>
        <p:grpSpPr>
          <a:xfrm>
            <a:off x="6178870" y="3826207"/>
            <a:ext cx="1984200" cy="1102500"/>
            <a:chOff x="6394662" y="4031484"/>
            <a:chExt cx="1984200" cy="1102500"/>
          </a:xfrm>
        </p:grpSpPr>
        <p:grpSp>
          <p:nvGrpSpPr>
            <p:cNvPr id="748" name="Google Shape;748;p28"/>
            <p:cNvGrpSpPr/>
            <p:nvPr/>
          </p:nvGrpSpPr>
          <p:grpSpPr>
            <a:xfrm>
              <a:off x="6394662" y="4031484"/>
              <a:ext cx="1984200" cy="1102500"/>
              <a:chOff x="6389518" y="2457155"/>
              <a:chExt cx="1984200" cy="1102500"/>
            </a:xfrm>
          </p:grpSpPr>
          <p:sp>
            <p:nvSpPr>
              <p:cNvPr id="749" name="Google Shape;749;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20名</a:t>
                </a:r>
                <a:endParaRPr b="0" i="0" sz="1800" u="none" cap="none" strike="noStrike">
                  <a:solidFill>
                    <a:schemeClr val="accent4"/>
                  </a:solidFill>
                  <a:latin typeface="BIZ UDPGothic"/>
                  <a:ea typeface="BIZ UDPGothic"/>
                  <a:cs typeface="BIZ UDPGothic"/>
                  <a:sym typeface="BIZ UDPGothic"/>
                </a:endParaRPr>
              </a:p>
            </p:txBody>
          </p:sp>
        </p:grpSp>
        <p:grpSp>
          <p:nvGrpSpPr>
            <p:cNvPr id="751" name="Google Shape;751;p28"/>
            <p:cNvGrpSpPr/>
            <p:nvPr/>
          </p:nvGrpSpPr>
          <p:grpSpPr>
            <a:xfrm>
              <a:off x="6402639" y="4075169"/>
              <a:ext cx="760987" cy="525607"/>
              <a:chOff x="4968009" y="2875618"/>
              <a:chExt cx="760987" cy="525607"/>
            </a:xfrm>
          </p:grpSpPr>
          <p:pic>
            <p:nvPicPr>
              <p:cNvPr descr="人の集団 単色塗りつぶし" id="752" name="Google Shape;752;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3" name="Google Shape;753;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nvGrpSpPr>
            <p:cNvPr id="754" name="Google Shape;754;p28"/>
            <p:cNvGrpSpPr/>
            <p:nvPr/>
          </p:nvGrpSpPr>
          <p:grpSpPr>
            <a:xfrm>
              <a:off x="6676767" y="4558766"/>
              <a:ext cx="760987" cy="525607"/>
              <a:chOff x="4968009" y="2875618"/>
              <a:chExt cx="760987" cy="525607"/>
            </a:xfrm>
          </p:grpSpPr>
          <p:pic>
            <p:nvPicPr>
              <p:cNvPr descr="人の集団 単色塗りつぶし" id="755" name="Google Shape;755;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6" name="Google Shape;756;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sp>
        <p:nvSpPr>
          <p:cNvPr id="757" name="Google Shape;757;p2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2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763" name="Google Shape;763;p2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64" name="Google Shape;764;p2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65" name="Google Shape;765;p29"/>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マジセミ倶楽部 </a:t>
            </a:r>
            <a:r>
              <a:rPr b="1" i="0" lang="ja-JP" sz="3600" u="none" cap="none" strike="noStrike">
                <a:solidFill>
                  <a:srgbClr val="ED7D31"/>
                </a:solidFill>
                <a:latin typeface="BIZ UDPGothic"/>
                <a:ea typeface="BIZ UDPGothic"/>
                <a:cs typeface="BIZ UDPGothic"/>
                <a:sym typeface="BIZ UDPGothic"/>
              </a:rPr>
              <a:t>初回20名分無料特典</a:t>
            </a:r>
            <a:endParaRPr b="1" i="0" sz="3600" u="none" cap="none" strike="noStrike">
              <a:solidFill>
                <a:srgbClr val="ED7D31"/>
              </a:solidFill>
              <a:latin typeface="BIZ UDPGothic"/>
              <a:ea typeface="BIZ UDPGothic"/>
              <a:cs typeface="BIZ UDPGothic"/>
              <a:sym typeface="BIZ UDPGothic"/>
            </a:endParaRPr>
          </a:p>
        </p:txBody>
      </p:sp>
      <p:sp>
        <p:nvSpPr>
          <p:cNvPr id="766" name="Google Shape;766;p29"/>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graphicFrame>
        <p:nvGraphicFramePr>
          <p:cNvPr id="767" name="Google Shape;767;p29"/>
          <p:cNvGraphicFramePr/>
          <p:nvPr/>
        </p:nvGraphicFramePr>
        <p:xfrm>
          <a:off x="530537" y="2758676"/>
          <a:ext cx="3000000" cy="3000000"/>
        </p:xfrm>
        <a:graphic>
          <a:graphicData uri="http://schemas.openxmlformats.org/drawingml/2006/table">
            <a:tbl>
              <a:tblPr bandRow="1" firstRow="1">
                <a:noFill/>
                <a:tableStyleId>{DE458228-4A23-4751-AD18-C8A8BBD7AB6F}</a:tableStyleId>
              </a:tblPr>
              <a:tblGrid>
                <a:gridCol w="2665000"/>
                <a:gridCol w="1456275"/>
                <a:gridCol w="1279100"/>
                <a:gridCol w="1349825"/>
                <a:gridCol w="1295400"/>
              </a:tblGrid>
              <a:tr h="213350">
                <a:tc>
                  <a:txBody>
                    <a:bodyPr/>
                    <a:lstStyle/>
                    <a:p>
                      <a:pPr indent="0" lvl="0" marL="0" marR="0" rtl="0" algn="l">
                        <a:lnSpc>
                          <a:spcPct val="100000"/>
                        </a:lnSpc>
                        <a:spcBef>
                          <a:spcPts val="0"/>
                        </a:spcBef>
                        <a:spcAft>
                          <a:spcPts val="0"/>
                        </a:spcAft>
                        <a:buClr>
                          <a:srgbClr val="000000"/>
                        </a:buClr>
                        <a:buSzPts val="1400"/>
                        <a:buFont typeface="Arial"/>
                        <a:buNone/>
                      </a:pPr>
                      <a:r>
                        <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１月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２月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３月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４月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会費ご請求額</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キャンペーンによる</a:t>
                      </a:r>
                      <a:endParaRPr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集客枠追加（無料）</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AEFB1">
                        <a:alpha val="0"/>
                      </a:srgbClr>
                    </a:solidFill>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集客枠残</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セミナー開催</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68" name="Google Shape;768;p29"/>
          <p:cNvSpPr txBox="1"/>
          <p:nvPr/>
        </p:nvSpPr>
        <p:spPr>
          <a:xfrm>
            <a:off x="381000" y="1026751"/>
            <a:ext cx="11430000" cy="111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マジセミ倶楽部をご契約いただき、初回のご開催時に本特典をご利用いただけます。</a:t>
            </a:r>
            <a:endParaRPr b="0" i="0" sz="2000" u="none" cap="none" strike="noStrike">
              <a:solidFill>
                <a:schemeClr val="accent4"/>
              </a:solidFill>
              <a:latin typeface="BIZ UDPGothic"/>
              <a:ea typeface="BIZ UDPGothic"/>
              <a:cs typeface="BIZ UDPGothic"/>
              <a:sym typeface="BIZ UDPGothic"/>
            </a:endParaRPr>
          </a:p>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いつでも解約できます。1回で解約した場合でも、ビジターよりお得です。</a:t>
            </a:r>
            <a:endParaRPr b="0" i="0" sz="2000" u="none" cap="none" strike="noStrike">
              <a:solidFill>
                <a:schemeClr val="accent4"/>
              </a:solidFill>
              <a:latin typeface="BIZ UDPGothic"/>
              <a:ea typeface="BIZ UDPGothic"/>
              <a:cs typeface="BIZ UDPGothic"/>
              <a:sym typeface="BIZ UDPGothic"/>
            </a:endParaRPr>
          </a:p>
        </p:txBody>
      </p:sp>
      <p:sp>
        <p:nvSpPr>
          <p:cNvPr id="769" name="Google Shape;769;p29"/>
          <p:cNvSpPr txBox="1"/>
          <p:nvPr/>
        </p:nvSpPr>
        <p:spPr>
          <a:xfrm>
            <a:off x="530525" y="2209900"/>
            <a:ext cx="5801400" cy="483600"/>
          </a:xfrm>
          <a:prstGeom prst="rect">
            <a:avLst/>
          </a:prstGeom>
          <a:noFill/>
          <a:ln cap="flat" cmpd="sng" w="9525">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rgbClr val="ED7D31"/>
                </a:solidFill>
                <a:latin typeface="BIZ UDPGothic"/>
                <a:ea typeface="BIZ UDPGothic"/>
                <a:cs typeface="BIZ UDPGothic"/>
                <a:sym typeface="BIZ UDPGothic"/>
              </a:rPr>
              <a:t>特典を利用した開催のイメージ</a:t>
            </a:r>
            <a:endParaRPr b="1" i="0" sz="2400" u="none" cap="none" strike="noStrike">
              <a:solidFill>
                <a:srgbClr val="ED7D31"/>
              </a:solidFill>
              <a:latin typeface="BIZ UDPGothic"/>
              <a:ea typeface="BIZ UDPGothic"/>
              <a:cs typeface="BIZ UDPGothic"/>
              <a:sym typeface="BIZ UDPGothic"/>
            </a:endParaRPr>
          </a:p>
        </p:txBody>
      </p:sp>
      <p:sp>
        <p:nvSpPr>
          <p:cNvPr id="770" name="Google Shape;770;p29"/>
          <p:cNvSpPr/>
          <p:nvPr/>
        </p:nvSpPr>
        <p:spPr>
          <a:xfrm>
            <a:off x="3630176" y="4023875"/>
            <a:ext cx="1053900" cy="540600"/>
          </a:xfrm>
          <a:prstGeom prst="flowChartConnector">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p2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72" name="Google Shape;772;p29"/>
          <p:cNvSpPr/>
          <p:nvPr/>
        </p:nvSpPr>
        <p:spPr>
          <a:xfrm>
            <a:off x="5648950" y="5574400"/>
            <a:ext cx="4762200" cy="8004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3688" y="-38466"/>
                </a:lnTo>
              </a:path>
            </a:pathLst>
          </a:custGeom>
          <a:solidFill>
            <a:schemeClr val="lt1"/>
          </a:solidFill>
          <a:ln cap="flat" cmpd="sng" w="25400">
            <a:solidFill>
              <a:srgbClr val="4F7C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初回のみの開催で、3月末の解約（申告は2月末）の場合、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会費12万円×3ヶ月分のみご請求。</a:t>
            </a:r>
            <a:endParaRPr b="0" i="0" sz="1400" u="none" cap="none" strike="noStrike">
              <a:solidFill>
                <a:schemeClr val="accent4"/>
              </a:solidFill>
              <a:latin typeface="BIZ UDPGothic"/>
              <a:ea typeface="BIZ UDPGothic"/>
              <a:cs typeface="BIZ UDPGothic"/>
              <a:sym typeface="BIZ UDPGothic"/>
            </a:endParaRPr>
          </a:p>
        </p:txBody>
      </p:sp>
      <p:sp>
        <p:nvSpPr>
          <p:cNvPr id="773" name="Google Shape;773;p29"/>
          <p:cNvSpPr/>
          <p:nvPr/>
        </p:nvSpPr>
        <p:spPr>
          <a:xfrm>
            <a:off x="8705461" y="3603330"/>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109362" y="2443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いつでも集客枠を追加購入</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（@1万円でお得）することで、</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追加でウェビナーを開催可能</a:t>
            </a:r>
            <a:endParaRPr b="0" i="0" sz="1400" u="none" cap="none" strike="noStrike">
              <a:solidFill>
                <a:srgbClr val="000000"/>
              </a:solidFill>
              <a:latin typeface="BIZ UDPGothic"/>
              <a:ea typeface="BIZ UDPGothic"/>
              <a:cs typeface="BIZ UDPGothic"/>
              <a:sym typeface="BIZ UDPGothic"/>
            </a:endParaRPr>
          </a:p>
        </p:txBody>
      </p:sp>
      <p:sp>
        <p:nvSpPr>
          <p:cNvPr id="774" name="Google Shape;774;p29"/>
          <p:cNvSpPr/>
          <p:nvPr/>
        </p:nvSpPr>
        <p:spPr>
          <a:xfrm>
            <a:off x="1740231" y="5365101"/>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59501" y="578"/>
                </a:moveTo>
                <a:lnTo>
                  <a:pt x="82705" y="-8802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2"/>
                </a:solidFill>
                <a:latin typeface="BIZ UDPGothic"/>
                <a:ea typeface="BIZ UDPGothic"/>
                <a:cs typeface="BIZ UDPGothic"/>
                <a:sym typeface="BIZ UDPGothic"/>
              </a:rPr>
              <a:t>初回20名分無料</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すぐに30名定員の</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ウェビナー開催可能</a:t>
            </a:r>
            <a:endParaRPr b="0" i="0" sz="1400" u="none" cap="none" strike="noStrike">
              <a:solidFill>
                <a:srgbClr val="000000"/>
              </a:solidFill>
              <a:latin typeface="BIZ UDPGothic"/>
              <a:ea typeface="BIZ UDPGothic"/>
              <a:cs typeface="BIZ UDPGothic"/>
              <a:sym typeface="BIZ UDPGothic"/>
            </a:endParaRPr>
          </a:p>
        </p:txBody>
      </p:sp>
      <p:sp>
        <p:nvSpPr>
          <p:cNvPr id="775" name="Google Shape;775;p2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nvSpPr>
        <p:spPr>
          <a:xfrm>
            <a:off x="1376043" y="2647691"/>
            <a:ext cx="708253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4400" u="none" cap="none" strike="noStrike">
                <a:solidFill>
                  <a:schemeClr val="accent4"/>
                </a:solidFill>
                <a:latin typeface="BIZ UDPGothic"/>
                <a:ea typeface="BIZ UDPGothic"/>
                <a:cs typeface="BIZ UDPGothic"/>
                <a:sym typeface="BIZ UDPGothic"/>
              </a:rPr>
              <a:t>ヒアリング</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7" name="Google Shape;127;p3"/>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p:nvPr/>
        </p:nvSpPr>
        <p:spPr>
          <a:xfrm>
            <a:off x="1193549" y="1363389"/>
            <a:ext cx="9602468" cy="3559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791" name="Google Shape;791;p31"/>
          <p:cNvSpPr/>
          <p:nvPr/>
        </p:nvSpPr>
        <p:spPr>
          <a:xfrm>
            <a:off x="0" y="-13284"/>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31"/>
          <p:cNvSpPr txBox="1"/>
          <p:nvPr/>
        </p:nvSpPr>
        <p:spPr>
          <a:xfrm>
            <a:off x="1001246" y="286594"/>
            <a:ext cx="100587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この機会に、マジセミをスタートしましょう！</a:t>
            </a:r>
            <a:endParaRPr b="0" i="0" sz="1400" u="none" cap="none" strike="noStrike">
              <a:solidFill>
                <a:srgbClr val="000000"/>
              </a:solidFill>
              <a:latin typeface="BIZ UDPGothic"/>
              <a:ea typeface="BIZ UDPGothic"/>
              <a:cs typeface="BIZ UDPGothic"/>
              <a:sym typeface="BIZ UDPGothic"/>
            </a:endParaRPr>
          </a:p>
        </p:txBody>
      </p:sp>
      <p:grpSp>
        <p:nvGrpSpPr>
          <p:cNvPr id="793" name="Google Shape;793;p31"/>
          <p:cNvGrpSpPr/>
          <p:nvPr/>
        </p:nvGrpSpPr>
        <p:grpSpPr>
          <a:xfrm>
            <a:off x="681485" y="319961"/>
            <a:ext cx="512064" cy="676656"/>
            <a:chOff x="676656" y="576072"/>
            <a:chExt cx="512064" cy="676656"/>
          </a:xfrm>
        </p:grpSpPr>
        <p:cxnSp>
          <p:nvCxnSpPr>
            <p:cNvPr id="794" name="Google Shape;794;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grpSp>
        <p:nvGrpSpPr>
          <p:cNvPr id="796" name="Google Shape;796;p31"/>
          <p:cNvGrpSpPr/>
          <p:nvPr/>
        </p:nvGrpSpPr>
        <p:grpSpPr>
          <a:xfrm flipH="1">
            <a:off x="10695432" y="319961"/>
            <a:ext cx="512064" cy="676656"/>
            <a:chOff x="676656" y="576072"/>
            <a:chExt cx="512064" cy="676656"/>
          </a:xfrm>
        </p:grpSpPr>
        <p:cxnSp>
          <p:nvCxnSpPr>
            <p:cNvPr id="797" name="Google Shape;797;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8" name="Google Shape;798;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sp>
        <p:nvSpPr>
          <p:cNvPr id="799" name="Google Shape;799;p31"/>
          <p:cNvSpPr txBox="1"/>
          <p:nvPr/>
        </p:nvSpPr>
        <p:spPr>
          <a:xfrm>
            <a:off x="2842199" y="979458"/>
            <a:ext cx="6376832" cy="532800"/>
          </a:xfrm>
          <a:prstGeom prst="rect">
            <a:avLst/>
          </a:prstGeom>
          <a:noFill/>
          <a:ln>
            <a:noFill/>
          </a:ln>
        </p:spPr>
        <p:txBody>
          <a:bodyPr anchorCtr="0" anchor="ctr"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108107"/>
              <a:buFont typeface="Arial"/>
              <a:buNone/>
            </a:pPr>
            <a:r>
              <a:rPr b="0" i="0" lang="ja-JP" sz="2000" u="none" cap="none" strike="noStrike">
                <a:solidFill>
                  <a:schemeClr val="lt1"/>
                </a:solidFill>
                <a:latin typeface="BIZ UDPGothic"/>
                <a:ea typeface="BIZ UDPGothic"/>
                <a:cs typeface="BIZ UDPGothic"/>
                <a:sym typeface="BIZ UDPGothic"/>
              </a:rPr>
              <a:t>マジセミをご利用いただいているクライアント企業様からは</a:t>
            </a:r>
            <a:endParaRPr b="0" i="0" sz="2000" u="none" cap="none" strike="noStrike">
              <a:solidFill>
                <a:schemeClr val="lt1"/>
              </a:solidFill>
              <a:latin typeface="BIZ UDPGothic"/>
              <a:ea typeface="BIZ UDPGothic"/>
              <a:cs typeface="BIZ UDPGothic"/>
              <a:sym typeface="BIZ UDPGothic"/>
            </a:endParaRPr>
          </a:p>
        </p:txBody>
      </p:sp>
      <p:sp>
        <p:nvSpPr>
          <p:cNvPr id="800" name="Google Shape;800;p31"/>
          <p:cNvSpPr txBox="1"/>
          <p:nvPr/>
        </p:nvSpPr>
        <p:spPr>
          <a:xfrm>
            <a:off x="1497300" y="3620688"/>
            <a:ext cx="9197400" cy="532800"/>
          </a:xfrm>
          <a:prstGeom prst="rect">
            <a:avLst/>
          </a:prstGeom>
          <a:noFill/>
          <a:ln>
            <a:noFill/>
          </a:ln>
        </p:spPr>
        <p:txBody>
          <a:bodyPr anchorCtr="0" anchor="ctr" bIns="45700" lIns="91425" spcFirstLastPara="1" rIns="91425" wrap="square" tIns="45700">
            <a:noAutofit/>
          </a:bodyPr>
          <a:lstStyle/>
          <a:p>
            <a:pPr indent="0" lvl="0" marL="0" marR="0" rtl="0" algn="ctr">
              <a:lnSpc>
                <a:spcPct val="116666"/>
              </a:lnSpc>
              <a:spcBef>
                <a:spcPts val="0"/>
              </a:spcBef>
              <a:spcAft>
                <a:spcPts val="0"/>
              </a:spcAft>
              <a:buClr>
                <a:schemeClr val="lt1"/>
              </a:buClr>
              <a:buSzPts val="2000"/>
              <a:buFont typeface="Arial"/>
              <a:buNone/>
            </a:pPr>
            <a:r>
              <a:rPr b="0" i="0" lang="ja-JP" sz="1800" u="none" cap="none" strike="noStrike">
                <a:solidFill>
                  <a:schemeClr val="lt1"/>
                </a:solidFill>
                <a:latin typeface="BIZ UDPGothic"/>
                <a:ea typeface="BIZ UDPGothic"/>
                <a:cs typeface="BIZ UDPGothic"/>
                <a:sym typeface="BIZ UDPGothic"/>
              </a:rPr>
              <a:t>といった声をいただいています。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そしてほとんどのクライアント企業様が、繰り返しマジセミでセミナーを開催しています。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200000"/>
              </a:lnSpc>
              <a:spcBef>
                <a:spcPts val="0"/>
              </a:spcBef>
              <a:spcAft>
                <a:spcPts val="0"/>
              </a:spcAft>
              <a:buClr>
                <a:srgbClr val="000000"/>
              </a:buClr>
              <a:buSzPts val="1946"/>
              <a:buFont typeface="Arial"/>
              <a:buNone/>
            </a:pPr>
            <a:r>
              <a:rPr b="0" i="0" lang="ja-JP" sz="1800" u="none" cap="none" strike="noStrike">
                <a:solidFill>
                  <a:schemeClr val="lt1"/>
                </a:solidFill>
                <a:latin typeface="BIZ UDPGothic"/>
                <a:ea typeface="BIZ UDPGothic"/>
                <a:cs typeface="BIZ UDPGothic"/>
                <a:sym typeface="BIZ UDPGothic"/>
              </a:rPr>
              <a:t>しかし、以下の不安があると思います。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chemeClr val="lt1"/>
              </a:buClr>
              <a:buSzPts val="2000"/>
              <a:buFont typeface="Arial"/>
              <a:buNone/>
            </a:pPr>
            <a:r>
              <a:t/>
            </a:r>
            <a:endParaRPr b="0" i="0" sz="1800" u="none" cap="none" strike="noStrike">
              <a:solidFill>
                <a:schemeClr val="lt1"/>
              </a:solidFill>
              <a:latin typeface="BIZ UDPGothic"/>
              <a:ea typeface="BIZ UDPGothic"/>
              <a:cs typeface="BIZ UDPGothic"/>
              <a:sym typeface="BIZ UDPGothic"/>
            </a:endParaRPr>
          </a:p>
        </p:txBody>
      </p:sp>
      <p:grpSp>
        <p:nvGrpSpPr>
          <p:cNvPr id="801" name="Google Shape;801;p31"/>
          <p:cNvGrpSpPr/>
          <p:nvPr/>
        </p:nvGrpSpPr>
        <p:grpSpPr>
          <a:xfrm>
            <a:off x="790002" y="1366810"/>
            <a:ext cx="10485726" cy="1726593"/>
            <a:chOff x="514319" y="1542644"/>
            <a:chExt cx="10485726" cy="1726593"/>
          </a:xfrm>
        </p:grpSpPr>
        <p:sp>
          <p:nvSpPr>
            <p:cNvPr id="802" name="Google Shape;802;p31"/>
            <p:cNvSpPr/>
            <p:nvPr/>
          </p:nvSpPr>
          <p:spPr>
            <a:xfrm>
              <a:off x="2546199" y="2529989"/>
              <a:ext cx="6177000" cy="739248"/>
            </a:xfrm>
            <a:prstGeom prst="wedgeRoundRectCallout">
              <a:avLst>
                <a:gd fmla="val 61795" name="adj1"/>
                <a:gd fmla="val 1208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31"/>
            <p:cNvSpPr/>
            <p:nvPr/>
          </p:nvSpPr>
          <p:spPr>
            <a:xfrm>
              <a:off x="5600700" y="1658192"/>
              <a:ext cx="3962102" cy="691855"/>
            </a:xfrm>
            <a:prstGeom prst="wedgeRoundRectCallout">
              <a:avLst>
                <a:gd fmla="val 63218" name="adj1"/>
                <a:gd fmla="val 3851"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31"/>
            <p:cNvSpPr txBox="1"/>
            <p:nvPr/>
          </p:nvSpPr>
          <p:spPr>
            <a:xfrm>
              <a:off x="2521692" y="2577742"/>
              <a:ext cx="6177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スタッフ（アテンダント・キャスト）の対応が素晴らしく、</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セミナー開催が“楽”になりました</a:t>
              </a:r>
              <a:endParaRPr b="0" i="0" sz="1800" u="none" cap="none" strike="noStrike">
                <a:solidFill>
                  <a:schemeClr val="accent4"/>
                </a:solidFill>
                <a:latin typeface="BIZ UDPGothic"/>
                <a:ea typeface="BIZ UDPGothic"/>
                <a:cs typeface="BIZ UDPGothic"/>
                <a:sym typeface="BIZ UDPGothic"/>
              </a:endParaRPr>
            </a:p>
          </p:txBody>
        </p:sp>
        <p:sp>
          <p:nvSpPr>
            <p:cNvPr id="805" name="Google Shape;805;p31"/>
            <p:cNvSpPr txBox="1"/>
            <p:nvPr/>
          </p:nvSpPr>
          <p:spPr>
            <a:xfrm>
              <a:off x="5890427" y="1666864"/>
              <a:ext cx="337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認知度が上がり、Webからの</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問い合わせも増えました</a:t>
              </a:r>
              <a:endParaRPr b="0" i="0" sz="1800" u="none" cap="none" strike="noStrike">
                <a:solidFill>
                  <a:schemeClr val="accent4"/>
                </a:solidFill>
                <a:latin typeface="BIZ UDPGothic"/>
                <a:ea typeface="BIZ UDPGothic"/>
                <a:cs typeface="BIZ UDPGothic"/>
                <a:sym typeface="BIZ UDPGothic"/>
              </a:endParaRPr>
            </a:p>
          </p:txBody>
        </p:sp>
        <p:grpSp>
          <p:nvGrpSpPr>
            <p:cNvPr id="806" name="Google Shape;806;p31"/>
            <p:cNvGrpSpPr/>
            <p:nvPr/>
          </p:nvGrpSpPr>
          <p:grpSpPr>
            <a:xfrm>
              <a:off x="661722" y="1760197"/>
              <a:ext cx="663593" cy="663593"/>
              <a:chOff x="237744" y="2139837"/>
              <a:chExt cx="828885" cy="828885"/>
            </a:xfrm>
          </p:grpSpPr>
          <p:sp>
            <p:nvSpPr>
              <p:cNvPr id="807" name="Google Shape;807;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12" name="Google Shape;812;p31"/>
            <p:cNvGrpSpPr/>
            <p:nvPr/>
          </p:nvGrpSpPr>
          <p:grpSpPr>
            <a:xfrm>
              <a:off x="9526607" y="2584378"/>
              <a:ext cx="663593" cy="663593"/>
              <a:chOff x="237744" y="2139837"/>
              <a:chExt cx="828885" cy="828885"/>
            </a:xfrm>
          </p:grpSpPr>
          <p:sp>
            <p:nvSpPr>
              <p:cNvPr id="813" name="Google Shape;813;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18" name="Google Shape;818;p31"/>
            <p:cNvSpPr/>
            <p:nvPr/>
          </p:nvSpPr>
          <p:spPr>
            <a:xfrm>
              <a:off x="2028085" y="1640778"/>
              <a:ext cx="3462528" cy="750588"/>
            </a:xfrm>
            <a:prstGeom prst="wedgeRoundRectCallout">
              <a:avLst>
                <a:gd fmla="val -67576" name="adj1"/>
                <a:gd fmla="val 9984"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31"/>
            <p:cNvSpPr txBox="1"/>
            <p:nvPr/>
          </p:nvSpPr>
          <p:spPr>
            <a:xfrm>
              <a:off x="2466049" y="1691700"/>
              <a:ext cx="2586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集客もいいし、</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商談に繋がっています</a:t>
              </a:r>
              <a:endParaRPr b="0" i="0" sz="1800" u="none" cap="none" strike="noStrike">
                <a:solidFill>
                  <a:schemeClr val="accent4"/>
                </a:solidFill>
                <a:latin typeface="BIZ UDPGothic"/>
                <a:ea typeface="BIZ UDPGothic"/>
                <a:cs typeface="BIZ UDPGothic"/>
                <a:sym typeface="BIZ UDPGothic"/>
              </a:endParaRPr>
            </a:p>
          </p:txBody>
        </p:sp>
        <p:cxnSp>
          <p:nvCxnSpPr>
            <p:cNvPr id="820" name="Google Shape;820;p31"/>
            <p:cNvCxnSpPr/>
            <p:nvPr/>
          </p:nvCxnSpPr>
          <p:spPr>
            <a:xfrm>
              <a:off x="634709" y="1677353"/>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21" name="Google Shape;821;p31"/>
            <p:cNvCxnSpPr/>
            <p:nvPr/>
          </p:nvCxnSpPr>
          <p:spPr>
            <a:xfrm>
              <a:off x="571659" y="1784459"/>
              <a:ext cx="90063" cy="58984"/>
            </a:xfrm>
            <a:prstGeom prst="straightConnector1">
              <a:avLst/>
            </a:prstGeom>
            <a:noFill/>
            <a:ln cap="flat" cmpd="sng" w="12700">
              <a:solidFill>
                <a:schemeClr val="lt1"/>
              </a:solidFill>
              <a:prstDash val="solid"/>
              <a:miter lim="800000"/>
              <a:headEnd len="sm" w="sm" type="none"/>
              <a:tailEnd len="sm" w="sm" type="none"/>
            </a:ln>
          </p:spPr>
        </p:cxnSp>
        <p:grpSp>
          <p:nvGrpSpPr>
            <p:cNvPr id="822" name="Google Shape;822;p31"/>
            <p:cNvGrpSpPr/>
            <p:nvPr/>
          </p:nvGrpSpPr>
          <p:grpSpPr>
            <a:xfrm>
              <a:off x="10156999" y="1542644"/>
              <a:ext cx="843046" cy="664977"/>
              <a:chOff x="1509459" y="3399061"/>
              <a:chExt cx="843046" cy="664977"/>
            </a:xfrm>
          </p:grpSpPr>
          <p:grpSp>
            <p:nvGrpSpPr>
              <p:cNvPr id="823" name="Google Shape;823;p31"/>
              <p:cNvGrpSpPr/>
              <p:nvPr/>
            </p:nvGrpSpPr>
            <p:grpSpPr>
              <a:xfrm>
                <a:off x="1509459" y="3400445"/>
                <a:ext cx="663593" cy="663593"/>
                <a:chOff x="237744" y="2139837"/>
                <a:chExt cx="828885" cy="828885"/>
              </a:xfrm>
            </p:grpSpPr>
            <p:sp>
              <p:nvSpPr>
                <p:cNvPr id="824" name="Google Shape;824;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29" name="Google Shape;829;p31"/>
              <p:cNvGrpSpPr/>
              <p:nvPr/>
            </p:nvGrpSpPr>
            <p:grpSpPr>
              <a:xfrm rot="5620264">
                <a:off x="2192012" y="3394131"/>
                <a:ext cx="145895" cy="166090"/>
                <a:chOff x="2050345" y="3723892"/>
                <a:chExt cx="145895" cy="166090"/>
              </a:xfrm>
            </p:grpSpPr>
            <p:cxnSp>
              <p:nvCxnSpPr>
                <p:cNvPr id="830" name="Google Shape;830;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1" name="Google Shape;831;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832" name="Google Shape;832;p31"/>
            <p:cNvGrpSpPr/>
            <p:nvPr/>
          </p:nvGrpSpPr>
          <p:grpSpPr>
            <a:xfrm rot="-835720">
              <a:off x="9332478" y="2614243"/>
              <a:ext cx="145895" cy="166090"/>
              <a:chOff x="2050345" y="3723892"/>
              <a:chExt cx="145895" cy="166090"/>
            </a:xfrm>
          </p:grpSpPr>
          <p:cxnSp>
            <p:nvCxnSpPr>
              <p:cNvPr id="833" name="Google Shape;833;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4" name="Google Shape;834;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cxnSp>
          <p:nvCxnSpPr>
            <p:cNvPr id="835" name="Google Shape;835;p31"/>
            <p:cNvCxnSpPr/>
            <p:nvPr/>
          </p:nvCxnSpPr>
          <p:spPr>
            <a:xfrm>
              <a:off x="514319" y="1884406"/>
              <a:ext cx="101391" cy="18901"/>
            </a:xfrm>
            <a:prstGeom prst="straightConnector1">
              <a:avLst/>
            </a:prstGeom>
            <a:noFill/>
            <a:ln cap="flat" cmpd="sng" w="12700">
              <a:solidFill>
                <a:schemeClr val="lt1"/>
              </a:solidFill>
              <a:prstDash val="solid"/>
              <a:miter lim="800000"/>
              <a:headEnd len="sm" w="sm" type="none"/>
              <a:tailEnd len="sm" w="sm" type="none"/>
            </a:ln>
          </p:spPr>
        </p:cxnSp>
      </p:grpSp>
      <p:sp>
        <p:nvSpPr>
          <p:cNvPr id="836" name="Google Shape;836;p31"/>
          <p:cNvSpPr txBox="1"/>
          <p:nvPr/>
        </p:nvSpPr>
        <p:spPr>
          <a:xfrm>
            <a:off x="1229415" y="5377031"/>
            <a:ext cx="9602400"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1800" u="none" cap="none" strike="noStrike">
                <a:solidFill>
                  <a:schemeClr val="lt1"/>
                </a:solidFill>
                <a:latin typeface="BIZ UDPGothic"/>
                <a:ea typeface="BIZ UDPGothic"/>
                <a:cs typeface="BIZ UDPGothic"/>
                <a:sym typeface="BIZ UDPGothic"/>
              </a:rPr>
              <a:t>そのようなお客様向けに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600"/>
              <a:buFont typeface="Arial"/>
              <a:buNone/>
            </a:pPr>
            <a:r>
              <a:rPr b="0" i="0" lang="ja-JP" sz="2400" u="none" cap="none" strike="noStrike">
                <a:solidFill>
                  <a:schemeClr val="lt1"/>
                </a:solidFill>
                <a:latin typeface="BIZ UDPGothic"/>
                <a:ea typeface="BIZ UDPGothic"/>
                <a:cs typeface="BIZ UDPGothic"/>
                <a:sym typeface="BIZ UDPGothic"/>
              </a:rPr>
              <a:t>「</a:t>
            </a:r>
            <a:r>
              <a:rPr b="1" i="0" lang="ja-JP" sz="2400" u="none" cap="none" strike="noStrike">
                <a:solidFill>
                  <a:schemeClr val="accent5"/>
                </a:solidFill>
                <a:latin typeface="BIZ UDPGothic"/>
                <a:ea typeface="BIZ UDPGothic"/>
                <a:cs typeface="BIZ UDPGothic"/>
                <a:sym typeface="BIZ UDPGothic"/>
              </a:rPr>
              <a:t>マジセミ倶楽部加入時初回20名無料</a:t>
            </a:r>
            <a:r>
              <a:rPr b="0" i="0" lang="ja-JP" sz="2400" u="none" cap="none" strike="noStrike">
                <a:solidFill>
                  <a:schemeClr val="lt1"/>
                </a:solidFill>
                <a:latin typeface="BIZ UDPGothic"/>
                <a:ea typeface="BIZ UDPGothic"/>
                <a:cs typeface="BIZ UDPGothic"/>
                <a:sym typeface="BIZ UDPGothic"/>
              </a:rPr>
              <a:t>」</a:t>
            </a:r>
            <a:r>
              <a:rPr b="0" i="0" lang="ja-JP" sz="1800" u="none" cap="none" strike="noStrike">
                <a:solidFill>
                  <a:schemeClr val="lt1"/>
                </a:solidFill>
                <a:latin typeface="BIZ UDPGothic"/>
                <a:ea typeface="BIZ UDPGothic"/>
                <a:cs typeface="BIZ UDPGothic"/>
                <a:sym typeface="BIZ UDPGothic"/>
              </a:rPr>
              <a:t>キャンペーンをご用意しています。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3600"/>
              <a:buFont typeface="Arial"/>
              <a:buNone/>
            </a:pPr>
            <a:r>
              <a:rPr b="0" i="0" lang="ja-JP" sz="3200" u="none" cap="none" strike="noStrike">
                <a:solidFill>
                  <a:schemeClr val="lt1"/>
                </a:solidFill>
                <a:latin typeface="BIZ UDPGothic"/>
                <a:ea typeface="BIZ UDPGothic"/>
                <a:cs typeface="BIZ UDPGothic"/>
                <a:sym typeface="BIZ UDPGothic"/>
              </a:rPr>
              <a:t>ぜひマジセミをお試し下さい！</a:t>
            </a:r>
            <a:endParaRPr b="0" i="0" sz="3200" u="none" cap="none" strike="noStrike">
              <a:solidFill>
                <a:schemeClr val="lt1"/>
              </a:solidFill>
              <a:latin typeface="BIZ UDPGothic"/>
              <a:ea typeface="BIZ UDPGothic"/>
              <a:cs typeface="BIZ UDPGothic"/>
              <a:sym typeface="BIZ UDPGothic"/>
            </a:endParaRPr>
          </a:p>
        </p:txBody>
      </p:sp>
      <p:sp>
        <p:nvSpPr>
          <p:cNvPr id="837" name="Google Shape;837;p31"/>
          <p:cNvSpPr txBox="1"/>
          <p:nvPr/>
        </p:nvSpPr>
        <p:spPr>
          <a:xfrm>
            <a:off x="694000" y="4217851"/>
            <a:ext cx="10803900" cy="1316877"/>
          </a:xfrm>
          <a:prstGeom prst="rect">
            <a:avLst/>
          </a:prstGeom>
          <a:noFill/>
          <a:ln>
            <a:noFill/>
          </a:ln>
        </p:spPr>
        <p:txBody>
          <a:bodyPr anchorCtr="0" anchor="t" bIns="45700" lIns="91425" spcFirstLastPara="1" rIns="91425" wrap="square" tIns="45700">
            <a:normAutofit/>
          </a:bodyPr>
          <a:lstStyle/>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「本当にターゲット企業が来るのだろうか？」</a:t>
            </a:r>
            <a:endParaRPr b="1" i="0" sz="2800" u="none" cap="none" strike="noStrike">
              <a:solidFill>
                <a:srgbClr val="FAEFB1"/>
              </a:solidFill>
              <a:latin typeface="BIZ UDPGothic"/>
              <a:ea typeface="BIZ UDPGothic"/>
              <a:cs typeface="BIZ UDPGothic"/>
              <a:sym typeface="BIZ UDPGothic"/>
            </a:endParaRPr>
          </a:p>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「どのくらいオペレーションが楽になるのだろうか？」</a:t>
            </a:r>
            <a:endParaRPr b="1" i="0" sz="2800" u="none" cap="none" strike="noStrike">
              <a:solidFill>
                <a:srgbClr val="FAEFB1"/>
              </a:solidFill>
              <a:latin typeface="BIZ UDPGothic"/>
              <a:ea typeface="BIZ UDPGothic"/>
              <a:cs typeface="BIZ UDPGothic"/>
              <a:sym typeface="BIZ UDPGothic"/>
            </a:endParaRPr>
          </a:p>
        </p:txBody>
      </p:sp>
      <p:sp>
        <p:nvSpPr>
          <p:cNvPr id="838" name="Google Shape;838;p3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839" name="Google Shape;839;p31"/>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2"/>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（ご参考）その他の情報</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32"/>
          <p:cNvSpPr txBox="1"/>
          <p:nvPr/>
        </p:nvSpPr>
        <p:spPr>
          <a:xfrm>
            <a:off x="1361529" y="2392740"/>
            <a:ext cx="3417989"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2000" u="none" cap="none" strike="noStrike">
                <a:solidFill>
                  <a:schemeClr val="accent4"/>
                </a:solidFill>
                <a:latin typeface="BIZ UDPGothic"/>
                <a:ea typeface="BIZ UDPGothic"/>
                <a:cs typeface="BIZ UDPGothic"/>
                <a:sym typeface="BIZ UDPGothic"/>
              </a:rPr>
              <a:t>～後ほどご確認ください～</a:t>
            </a:r>
            <a:endParaRPr b="0" i="0" sz="20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3"/>
          <p:cNvSpPr/>
          <p:nvPr/>
        </p:nvSpPr>
        <p:spPr>
          <a:xfrm>
            <a:off x="301520" y="1599912"/>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53" name="Google Shape;853;p33"/>
          <p:cNvSpPr txBox="1"/>
          <p:nvPr/>
        </p:nvSpPr>
        <p:spPr>
          <a:xfrm>
            <a:off x="801958" y="2256028"/>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854" name="Google Shape;854;p33"/>
          <p:cNvPicPr preferRelativeResize="0"/>
          <p:nvPr/>
        </p:nvPicPr>
        <p:blipFill rotWithShape="1">
          <a:blip r:embed="rId3">
            <a:alphaModFix/>
          </a:blip>
          <a:srcRect b="0" l="0" r="0" t="0"/>
          <a:stretch/>
        </p:blipFill>
        <p:spPr>
          <a:xfrm>
            <a:off x="1057966" y="1710082"/>
            <a:ext cx="538210" cy="543336"/>
          </a:xfrm>
          <a:prstGeom prst="rect">
            <a:avLst/>
          </a:prstGeom>
          <a:noFill/>
          <a:ln>
            <a:noFill/>
          </a:ln>
        </p:spPr>
      </p:pic>
      <p:cxnSp>
        <p:nvCxnSpPr>
          <p:cNvPr id="855" name="Google Shape;855;p3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856" name="Google Shape;856;p3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7" name="Google Shape;857;p33"/>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858" name="Google Shape;858;p33"/>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59" name="Google Shape;859;p33"/>
          <p:cNvSpPr txBox="1"/>
          <p:nvPr/>
        </p:nvSpPr>
        <p:spPr>
          <a:xfrm>
            <a:off x="252548" y="763664"/>
            <a:ext cx="607475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sp>
        <p:nvSpPr>
          <p:cNvPr id="860" name="Google Shape;860;p33"/>
          <p:cNvSpPr/>
          <p:nvPr/>
        </p:nvSpPr>
        <p:spPr>
          <a:xfrm>
            <a:off x="301520" y="1586760"/>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1" name="Google Shape;861;p33"/>
          <p:cNvSpPr txBox="1"/>
          <p:nvPr/>
        </p:nvSpPr>
        <p:spPr>
          <a:xfrm>
            <a:off x="2117479" y="1663570"/>
            <a:ext cx="98967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専任の企画担当が、タイトル・告知文を作成します！</a:t>
            </a:r>
            <a:endParaRPr b="1" i="0" sz="2800" u="none" cap="none" strike="noStrike">
              <a:solidFill>
                <a:schemeClr val="lt1"/>
              </a:solidFill>
              <a:latin typeface="BIZ UDPGothic"/>
              <a:ea typeface="BIZ UDPGothic"/>
              <a:cs typeface="BIZ UDPGothic"/>
              <a:sym typeface="BIZ UDPGothic"/>
            </a:endParaRPr>
          </a:p>
        </p:txBody>
      </p:sp>
      <p:sp>
        <p:nvSpPr>
          <p:cNvPr id="862" name="Google Shape;862;p33"/>
          <p:cNvSpPr/>
          <p:nvPr/>
        </p:nvSpPr>
        <p:spPr>
          <a:xfrm>
            <a:off x="301520" y="4108282"/>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3" name="Google Shape;863;p33"/>
          <p:cNvSpPr txBox="1"/>
          <p:nvPr/>
        </p:nvSpPr>
        <p:spPr>
          <a:xfrm>
            <a:off x="2145538" y="2189387"/>
            <a:ext cx="98655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IT知識を有したマジセミの企画専任担当者が、集客と商談化を実現するウェビナー企画を一緒に作り上げていきます。</a:t>
            </a:r>
            <a:endParaRPr b="0" i="0" sz="1400" u="none" cap="none" strike="noStrike">
              <a:solidFill>
                <a:srgbClr val="000000"/>
              </a:solidFill>
              <a:latin typeface="BIZ UDPGothic"/>
              <a:ea typeface="BIZ UDPGothic"/>
              <a:cs typeface="BIZ UDPGothic"/>
              <a:sym typeface="BIZ UDPGothic"/>
            </a:endParaRPr>
          </a:p>
        </p:txBody>
      </p:sp>
      <p:sp>
        <p:nvSpPr>
          <p:cNvPr id="864" name="Google Shape;864;p33"/>
          <p:cNvSpPr/>
          <p:nvPr/>
        </p:nvSpPr>
        <p:spPr>
          <a:xfrm>
            <a:off x="301520" y="4102056"/>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65" name="Google Shape;865;p33"/>
          <p:cNvSpPr txBox="1"/>
          <p:nvPr/>
        </p:nvSpPr>
        <p:spPr>
          <a:xfrm>
            <a:off x="2117479" y="4165714"/>
            <a:ext cx="989672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ja-JP" sz="2200" u="none" cap="none" strike="noStrike">
                <a:solidFill>
                  <a:schemeClr val="lt1"/>
                </a:solidFill>
                <a:latin typeface="BIZ UDPGothic"/>
                <a:ea typeface="BIZ UDPGothic"/>
                <a:cs typeface="BIZ UDPGothic"/>
                <a:sym typeface="BIZ UDPGothic"/>
              </a:rPr>
              <a:t>アテンダント（セミナー事務局）がウェビナー開催までサポートします！</a:t>
            </a:r>
            <a:endParaRPr b="0" i="0" sz="1400" u="none" cap="none" strike="noStrike">
              <a:solidFill>
                <a:srgbClr val="000000"/>
              </a:solidFill>
              <a:latin typeface="BIZ UDPGothic"/>
              <a:ea typeface="BIZ UDPGothic"/>
              <a:cs typeface="BIZ UDPGothic"/>
              <a:sym typeface="BIZ UDPGothic"/>
            </a:endParaRPr>
          </a:p>
        </p:txBody>
      </p:sp>
      <p:sp>
        <p:nvSpPr>
          <p:cNvPr id="866" name="Google Shape;866;p33"/>
          <p:cNvSpPr txBox="1"/>
          <p:nvPr/>
        </p:nvSpPr>
        <p:spPr>
          <a:xfrm>
            <a:off x="2145539" y="4602631"/>
            <a:ext cx="98655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年間1000回のセミナー運営経験のあるアテンダントが、セミナー開催まで一緒に伴走致します。</a:t>
            </a:r>
            <a:endParaRPr b="0" i="0" sz="14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お困りごとは気軽にご相談いただけます！</a:t>
            </a:r>
            <a:endParaRPr b="0" i="0" sz="1400" u="none" cap="none" strike="noStrike">
              <a:solidFill>
                <a:srgbClr val="000000"/>
              </a:solidFill>
              <a:latin typeface="BIZ UDPGothic"/>
              <a:ea typeface="BIZ UDPGothic"/>
              <a:cs typeface="BIZ UDPGothic"/>
              <a:sym typeface="BIZ UDPGothic"/>
            </a:endParaRPr>
          </a:p>
        </p:txBody>
      </p:sp>
      <p:sp>
        <p:nvSpPr>
          <p:cNvPr id="867" name="Google Shape;867;p33"/>
          <p:cNvSpPr txBox="1"/>
          <p:nvPr/>
        </p:nvSpPr>
        <p:spPr>
          <a:xfrm>
            <a:off x="461083" y="4664218"/>
            <a:ext cx="163037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アテンダント</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100" u="none" cap="none" strike="noStrike">
                <a:solidFill>
                  <a:schemeClr val="lt1"/>
                </a:solidFill>
                <a:latin typeface="BIZ UDPGothic"/>
                <a:ea typeface="BIZ UDPGothic"/>
                <a:cs typeface="BIZ UDPGothic"/>
                <a:sym typeface="BIZ UDPGothic"/>
              </a:rPr>
              <a:t>（セミナー事務局）</a:t>
            </a:r>
            <a:endParaRPr b="0" i="0" sz="11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868" name="Google Shape;868;p33"/>
          <p:cNvPicPr preferRelativeResize="0"/>
          <p:nvPr/>
        </p:nvPicPr>
        <p:blipFill rotWithShape="1">
          <a:blip r:embed="rId4">
            <a:alphaModFix/>
          </a:blip>
          <a:srcRect b="0" l="0" r="0" t="0"/>
          <a:stretch/>
        </p:blipFill>
        <p:spPr>
          <a:xfrm>
            <a:off x="954179" y="4141747"/>
            <a:ext cx="644185" cy="548242"/>
          </a:xfrm>
          <a:prstGeom prst="rect">
            <a:avLst/>
          </a:prstGeom>
          <a:noFill/>
          <a:ln>
            <a:noFill/>
          </a:ln>
        </p:spPr>
      </p:pic>
      <p:sp>
        <p:nvSpPr>
          <p:cNvPr id="869" name="Google Shape;869;p33"/>
          <p:cNvSpPr/>
          <p:nvPr/>
        </p:nvSpPr>
        <p:spPr>
          <a:xfrm>
            <a:off x="584950" y="2832425"/>
            <a:ext cx="2703300" cy="1098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本申込</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商材名・商材情報・ターゲット・ペインポイントを管理システムにご入力いただきます。</a:t>
            </a:r>
            <a:endParaRPr b="0" i="0" sz="1200" u="none" cap="none" strike="noStrike">
              <a:solidFill>
                <a:schemeClr val="accent4"/>
              </a:solidFill>
              <a:latin typeface="BIZ UDPGothic"/>
              <a:ea typeface="BIZ UDPGothic"/>
              <a:cs typeface="BIZ UDPGothic"/>
              <a:sym typeface="BIZ UDPGothic"/>
            </a:endParaRPr>
          </a:p>
        </p:txBody>
      </p:sp>
      <p:sp>
        <p:nvSpPr>
          <p:cNvPr id="870" name="Google Shape;870;p33"/>
          <p:cNvSpPr txBox="1"/>
          <p:nvPr/>
        </p:nvSpPr>
        <p:spPr>
          <a:xfrm>
            <a:off x="6775924" y="3421089"/>
            <a:ext cx="87556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メールで</a:t>
            </a:r>
            <a:endParaRPr b="0" i="0"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ご確認</a:t>
            </a:r>
            <a:endParaRPr b="0" i="0" sz="1400" u="none" cap="none" strike="noStrike">
              <a:solidFill>
                <a:srgbClr val="000000"/>
              </a:solidFill>
              <a:latin typeface="BIZ UDPGothic"/>
              <a:ea typeface="BIZ UDPGothic"/>
              <a:cs typeface="BIZ UDPGothic"/>
              <a:sym typeface="BIZ UDPGothic"/>
            </a:endParaRPr>
          </a:p>
        </p:txBody>
      </p:sp>
      <p:sp>
        <p:nvSpPr>
          <p:cNvPr id="871" name="Google Shape;871;p33"/>
          <p:cNvSpPr txBox="1"/>
          <p:nvPr/>
        </p:nvSpPr>
        <p:spPr>
          <a:xfrm>
            <a:off x="10469220" y="2861070"/>
            <a:ext cx="1239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弊社にて</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公開準備が</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スタート！！</a:t>
            </a:r>
            <a:endParaRPr b="0" i="0" sz="1400" u="none" cap="none" strike="noStrike">
              <a:solidFill>
                <a:srgbClr val="000000"/>
              </a:solidFill>
              <a:latin typeface="BIZ UDPGothic"/>
              <a:ea typeface="BIZ UDPGothic"/>
              <a:cs typeface="BIZ UDPGothic"/>
              <a:sym typeface="BIZ UDPGothic"/>
            </a:endParaRPr>
          </a:p>
        </p:txBody>
      </p:sp>
      <p:sp>
        <p:nvSpPr>
          <p:cNvPr id="872" name="Google Shape;872;p33"/>
          <p:cNvSpPr/>
          <p:nvPr/>
        </p:nvSpPr>
        <p:spPr>
          <a:xfrm>
            <a:off x="391150" y="2744400"/>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STEP1</a:t>
            </a:r>
            <a:endParaRPr b="1" i="0" sz="1000" u="none" cap="none" strike="noStrike">
              <a:solidFill>
                <a:schemeClr val="accent4"/>
              </a:solidFill>
              <a:latin typeface="BIZ UDPGothic"/>
              <a:ea typeface="BIZ UDPGothic"/>
              <a:cs typeface="BIZ UDPGothic"/>
              <a:sym typeface="BIZ UDPGothic"/>
            </a:endParaRPr>
          </a:p>
        </p:txBody>
      </p:sp>
      <p:sp>
        <p:nvSpPr>
          <p:cNvPr id="873" name="Google Shape;873;p33"/>
          <p:cNvSpPr/>
          <p:nvPr/>
        </p:nvSpPr>
        <p:spPr>
          <a:xfrm>
            <a:off x="3560225" y="2845325"/>
            <a:ext cx="3192900" cy="10860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オンラインで１時間ミーティングを行います。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事前情報を元に、詳細をすり合わせします。</a:t>
            </a:r>
            <a:endParaRPr b="0" i="0" sz="1400" u="none" cap="none" strike="noStrike">
              <a:solidFill>
                <a:srgbClr val="000000"/>
              </a:solidFill>
              <a:latin typeface="BIZ UDPGothic"/>
              <a:ea typeface="BIZ UDPGothic"/>
              <a:cs typeface="BIZ UDPGothic"/>
              <a:sym typeface="BIZ UDPGothic"/>
            </a:endParaRPr>
          </a:p>
        </p:txBody>
      </p:sp>
      <p:sp>
        <p:nvSpPr>
          <p:cNvPr id="874" name="Google Shape;874;p33"/>
          <p:cNvSpPr/>
          <p:nvPr/>
        </p:nvSpPr>
        <p:spPr>
          <a:xfrm>
            <a:off x="3405126" y="2744400"/>
            <a:ext cx="7464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STEP2</a:t>
            </a:r>
            <a:endParaRPr b="1" i="0" sz="1000" u="none" cap="none" strike="noStrike">
              <a:solidFill>
                <a:schemeClr val="accent4"/>
              </a:solidFill>
              <a:latin typeface="BIZ UDPGothic"/>
              <a:ea typeface="BIZ UDPGothic"/>
              <a:cs typeface="BIZ UDPGothic"/>
              <a:sym typeface="BIZ UDPGothic"/>
            </a:endParaRPr>
          </a:p>
        </p:txBody>
      </p:sp>
      <p:sp>
        <p:nvSpPr>
          <p:cNvPr id="875" name="Google Shape;875;p33"/>
          <p:cNvSpPr/>
          <p:nvPr/>
        </p:nvSpPr>
        <p:spPr>
          <a:xfrm>
            <a:off x="7651475" y="2868325"/>
            <a:ext cx="2663400" cy="1062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企画FIX</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管理システムの承認ボタンを押していただき、企画が確定します。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876" name="Google Shape;876;p33"/>
          <p:cNvSpPr/>
          <p:nvPr/>
        </p:nvSpPr>
        <p:spPr>
          <a:xfrm>
            <a:off x="7523242" y="2754425"/>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STEP3</a:t>
            </a:r>
            <a:endParaRPr b="1" i="0" sz="1000" u="none" cap="none" strike="noStrike">
              <a:solidFill>
                <a:schemeClr val="accent4"/>
              </a:solidFill>
              <a:latin typeface="BIZ UDPGothic"/>
              <a:ea typeface="BIZ UDPGothic"/>
              <a:cs typeface="BIZ UDPGothic"/>
              <a:sym typeface="BIZ UDPGothic"/>
            </a:endParaRPr>
          </a:p>
        </p:txBody>
      </p:sp>
      <p:sp>
        <p:nvSpPr>
          <p:cNvPr id="877" name="Google Shape;877;p33"/>
          <p:cNvSpPr/>
          <p:nvPr/>
        </p:nvSpPr>
        <p:spPr>
          <a:xfrm rot="5400000">
            <a:off x="10267163" y="3251764"/>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 name="Google Shape;878;p33"/>
          <p:cNvSpPr/>
          <p:nvPr/>
        </p:nvSpPr>
        <p:spPr>
          <a:xfrm rot="5400000">
            <a:off x="6706885" y="3225002"/>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 name="Google Shape;879;p33"/>
          <p:cNvSpPr/>
          <p:nvPr/>
        </p:nvSpPr>
        <p:spPr>
          <a:xfrm rot="5400000">
            <a:off x="3234851" y="322498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 name="Google Shape;880;p33"/>
          <p:cNvSpPr/>
          <p:nvPr/>
        </p:nvSpPr>
        <p:spPr>
          <a:xfrm>
            <a:off x="594603" y="5271240"/>
            <a:ext cx="214190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集客ページ公開</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申込ページの作成</a:t>
            </a:r>
            <a:endParaRPr b="0" i="0" sz="1400" u="none" cap="none" strike="noStrike">
              <a:solidFill>
                <a:srgbClr val="000000"/>
              </a:solidFill>
              <a:latin typeface="BIZ UDPGothic"/>
              <a:ea typeface="BIZ UDPGothic"/>
              <a:cs typeface="BIZ UDPGothic"/>
              <a:sym typeface="BIZ UDPGothic"/>
            </a:endParaRPr>
          </a:p>
        </p:txBody>
      </p:sp>
      <p:sp>
        <p:nvSpPr>
          <p:cNvPr id="881" name="Google Shape;881;p33"/>
          <p:cNvSpPr/>
          <p:nvPr/>
        </p:nvSpPr>
        <p:spPr>
          <a:xfrm>
            <a:off x="400814"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STEP4</a:t>
            </a:r>
            <a:endParaRPr b="1" i="0" sz="1000" u="none" cap="none" strike="noStrike">
              <a:solidFill>
                <a:schemeClr val="accent4"/>
              </a:solidFill>
              <a:latin typeface="BIZ UDPGothic"/>
              <a:ea typeface="BIZ UDPGothic"/>
              <a:cs typeface="BIZ UDPGothic"/>
              <a:sym typeface="BIZ UDPGothic"/>
            </a:endParaRPr>
          </a:p>
        </p:txBody>
      </p:sp>
      <p:sp>
        <p:nvSpPr>
          <p:cNvPr id="882" name="Google Shape;882;p33"/>
          <p:cNvSpPr/>
          <p:nvPr/>
        </p:nvSpPr>
        <p:spPr>
          <a:xfrm rot="5400000">
            <a:off x="2685716"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 name="Google Shape;883;p33"/>
          <p:cNvSpPr/>
          <p:nvPr/>
        </p:nvSpPr>
        <p:spPr>
          <a:xfrm>
            <a:off x="3404538" y="5271240"/>
            <a:ext cx="1708047"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申込者対応</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・お問い合わせ対応</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・リマインド</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・参加用URLの発行</a:t>
            </a:r>
            <a:endParaRPr b="0" i="0" sz="1400" u="none" cap="none" strike="noStrike">
              <a:solidFill>
                <a:srgbClr val="000000"/>
              </a:solidFill>
              <a:latin typeface="BIZ UDPGothic"/>
              <a:ea typeface="BIZ UDPGothic"/>
              <a:cs typeface="BIZ UDPGothic"/>
              <a:sym typeface="BIZ UDPGothic"/>
            </a:endParaRPr>
          </a:p>
        </p:txBody>
      </p:sp>
      <p:sp>
        <p:nvSpPr>
          <p:cNvPr id="884" name="Google Shape;884;p33"/>
          <p:cNvSpPr/>
          <p:nvPr/>
        </p:nvSpPr>
        <p:spPr>
          <a:xfrm>
            <a:off x="2776895"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STEP５</a:t>
            </a:r>
            <a:endParaRPr b="0" i="0" sz="1200" u="none" cap="none" strike="noStrike">
              <a:solidFill>
                <a:srgbClr val="000000"/>
              </a:solidFill>
              <a:latin typeface="BIZ UDPGothic"/>
              <a:ea typeface="BIZ UDPGothic"/>
              <a:cs typeface="BIZ UDPGothic"/>
              <a:sym typeface="BIZ UDPGothic"/>
            </a:endParaRPr>
          </a:p>
        </p:txBody>
      </p:sp>
      <p:sp>
        <p:nvSpPr>
          <p:cNvPr id="885" name="Google Shape;885;p33"/>
          <p:cNvSpPr/>
          <p:nvPr/>
        </p:nvSpPr>
        <p:spPr>
          <a:xfrm rot="5400000">
            <a:off x="5061797"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 name="Google Shape;886;p33"/>
          <p:cNvSpPr/>
          <p:nvPr/>
        </p:nvSpPr>
        <p:spPr>
          <a:xfrm>
            <a:off x="5415676" y="5258088"/>
            <a:ext cx="267548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リハーサル</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・当日の流れやご要望の確認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・ご講演者の接続環境確認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・ご準備状況の確認</a:t>
            </a:r>
            <a:endParaRPr b="0" i="0" sz="1400" u="none" cap="none" strike="noStrike">
              <a:solidFill>
                <a:srgbClr val="000000"/>
              </a:solidFill>
              <a:latin typeface="BIZ UDPGothic"/>
              <a:ea typeface="BIZ UDPGothic"/>
              <a:cs typeface="BIZ UDPGothic"/>
              <a:sym typeface="BIZ UDPGothic"/>
            </a:endParaRPr>
          </a:p>
        </p:txBody>
      </p:sp>
      <p:sp>
        <p:nvSpPr>
          <p:cNvPr id="887" name="Google Shape;887;p33"/>
          <p:cNvSpPr/>
          <p:nvPr/>
        </p:nvSpPr>
        <p:spPr>
          <a:xfrm>
            <a:off x="5170572" y="5220864"/>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STEP6</a:t>
            </a:r>
            <a:endParaRPr b="1" i="0" sz="1000" u="none" cap="none" strike="noStrike">
              <a:solidFill>
                <a:schemeClr val="accent4"/>
              </a:solidFill>
              <a:latin typeface="BIZ UDPGothic"/>
              <a:ea typeface="BIZ UDPGothic"/>
              <a:cs typeface="BIZ UDPGothic"/>
              <a:sym typeface="BIZ UDPGothic"/>
            </a:endParaRPr>
          </a:p>
        </p:txBody>
      </p:sp>
      <p:sp>
        <p:nvSpPr>
          <p:cNvPr id="888" name="Google Shape;888;p33"/>
          <p:cNvSpPr/>
          <p:nvPr/>
        </p:nvSpPr>
        <p:spPr>
          <a:xfrm rot="5400000">
            <a:off x="8052274" y="5726866"/>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 name="Google Shape;889;p33"/>
          <p:cNvSpPr/>
          <p:nvPr/>
        </p:nvSpPr>
        <p:spPr>
          <a:xfrm>
            <a:off x="8359402" y="5246604"/>
            <a:ext cx="1640054"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当日</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・アンケート取得</a:t>
            </a:r>
            <a:endParaRPr b="0" i="0" sz="1400" u="none" cap="none" strike="noStrike">
              <a:solidFill>
                <a:srgbClr val="000000"/>
              </a:solidFill>
              <a:latin typeface="BIZ UDPGothic"/>
              <a:ea typeface="BIZ UDPGothic"/>
              <a:cs typeface="BIZ UDPGothic"/>
              <a:sym typeface="BIZ UDPGothic"/>
            </a:endParaRPr>
          </a:p>
        </p:txBody>
      </p:sp>
      <p:sp>
        <p:nvSpPr>
          <p:cNvPr id="890" name="Google Shape;890;p33"/>
          <p:cNvSpPr/>
          <p:nvPr/>
        </p:nvSpPr>
        <p:spPr>
          <a:xfrm rot="5400000">
            <a:off x="9954035"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 name="Google Shape;891;p33"/>
          <p:cNvSpPr/>
          <p:nvPr/>
        </p:nvSpPr>
        <p:spPr>
          <a:xfrm>
            <a:off x="10267700" y="5261235"/>
            <a:ext cx="1371094" cy="1166896"/>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レポート作成</a:t>
            </a:r>
            <a:endParaRPr b="0" i="0" sz="1050" u="none" cap="none" strike="noStrike">
              <a:solidFill>
                <a:schemeClr val="accent4"/>
              </a:solidFill>
              <a:latin typeface="BIZ UDPGothic"/>
              <a:ea typeface="BIZ UDPGothic"/>
              <a:cs typeface="BIZ UDPGothic"/>
              <a:sym typeface="BIZ UDPGothic"/>
            </a:endParaRPr>
          </a:p>
        </p:txBody>
      </p:sp>
      <p:grpSp>
        <p:nvGrpSpPr>
          <p:cNvPr id="892" name="Google Shape;892;p33"/>
          <p:cNvGrpSpPr/>
          <p:nvPr/>
        </p:nvGrpSpPr>
        <p:grpSpPr>
          <a:xfrm rot="-721227">
            <a:off x="7013610" y="2941875"/>
            <a:ext cx="379952" cy="459675"/>
            <a:chOff x="5943600" y="6791161"/>
            <a:chExt cx="1056873" cy="1265969"/>
          </a:xfrm>
        </p:grpSpPr>
        <p:sp>
          <p:nvSpPr>
            <p:cNvPr id="893" name="Google Shape;893;p33"/>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4" name="Google Shape;894;p33"/>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95" name="Google Shape;895;p33"/>
          <p:cNvSpPr/>
          <p:nvPr/>
        </p:nvSpPr>
        <p:spPr>
          <a:xfrm rot="5400000">
            <a:off x="321042"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96" name="Google Shape;896;p33"/>
          <p:cNvGrpSpPr/>
          <p:nvPr/>
        </p:nvGrpSpPr>
        <p:grpSpPr>
          <a:xfrm>
            <a:off x="7366270" y="5034687"/>
            <a:ext cx="875622" cy="678944"/>
            <a:chOff x="7366270" y="5034687"/>
            <a:chExt cx="875622" cy="678944"/>
          </a:xfrm>
        </p:grpSpPr>
        <p:sp>
          <p:nvSpPr>
            <p:cNvPr id="897" name="Google Shape;897;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 name="Google Shape;898;p33"/>
            <p:cNvSpPr txBox="1"/>
            <p:nvPr/>
          </p:nvSpPr>
          <p:spPr>
            <a:xfrm>
              <a:off x="7366270" y="5386269"/>
              <a:ext cx="875622"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00" u="none" cap="none" strike="noStrike">
                  <a:solidFill>
                    <a:schemeClr val="accent4"/>
                  </a:solidFill>
                  <a:latin typeface="BIZ UDPGothic"/>
                  <a:ea typeface="BIZ UDPGothic"/>
                  <a:cs typeface="BIZ UDPGothic"/>
                  <a:sym typeface="BIZ UDPGothic"/>
                </a:rPr>
                <a:t>キャスト</a:t>
              </a:r>
              <a:endParaRPr b="0" i="0" sz="100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899" name="Google Shape;899;p33"/>
            <p:cNvPicPr preferRelativeResize="0"/>
            <p:nvPr/>
          </p:nvPicPr>
          <p:blipFill rotWithShape="1">
            <a:blip r:embed="rId5">
              <a:alphaModFix/>
            </a:blip>
            <a:srcRect b="15736" l="0" r="0" t="0"/>
            <a:stretch/>
          </p:blipFill>
          <p:spPr>
            <a:xfrm>
              <a:off x="7638252" y="5056360"/>
              <a:ext cx="437032" cy="368257"/>
            </a:xfrm>
            <a:prstGeom prst="rect">
              <a:avLst/>
            </a:prstGeom>
            <a:noFill/>
            <a:ln>
              <a:noFill/>
            </a:ln>
          </p:spPr>
        </p:pic>
        <p:pic>
          <p:nvPicPr>
            <p:cNvPr descr="無線マイク 単色塗りつぶし" id="900" name="Google Shape;900;p33"/>
            <p:cNvPicPr preferRelativeResize="0"/>
            <p:nvPr/>
          </p:nvPicPr>
          <p:blipFill rotWithShape="1">
            <a:blip r:embed="rId6">
              <a:alphaModFix/>
            </a:blip>
            <a:srcRect b="0" l="0" r="0" t="0"/>
            <a:stretch/>
          </p:blipFill>
          <p:spPr>
            <a:xfrm>
              <a:off x="7531374" y="5184078"/>
              <a:ext cx="250314" cy="250314"/>
            </a:xfrm>
            <a:prstGeom prst="rect">
              <a:avLst/>
            </a:prstGeom>
            <a:noFill/>
            <a:ln>
              <a:noFill/>
            </a:ln>
          </p:spPr>
        </p:pic>
      </p:grpSp>
      <p:grpSp>
        <p:nvGrpSpPr>
          <p:cNvPr id="901" name="Google Shape;901;p33"/>
          <p:cNvGrpSpPr/>
          <p:nvPr/>
        </p:nvGrpSpPr>
        <p:grpSpPr>
          <a:xfrm>
            <a:off x="9288838" y="5034687"/>
            <a:ext cx="875622" cy="678944"/>
            <a:chOff x="7366270" y="5034687"/>
            <a:chExt cx="875622" cy="678944"/>
          </a:xfrm>
        </p:grpSpPr>
        <p:sp>
          <p:nvSpPr>
            <p:cNvPr id="902" name="Google Shape;902;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 name="Google Shape;903;p33"/>
            <p:cNvSpPr txBox="1"/>
            <p:nvPr/>
          </p:nvSpPr>
          <p:spPr>
            <a:xfrm>
              <a:off x="7366270" y="5386269"/>
              <a:ext cx="875622" cy="25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accent4"/>
                  </a:solidFill>
                  <a:latin typeface="BIZ UDPGothic"/>
                  <a:ea typeface="BIZ UDPGothic"/>
                  <a:cs typeface="BIZ UDPGothic"/>
                  <a:sym typeface="BIZ UDPGothic"/>
                </a:rPr>
                <a:t>キャスト</a:t>
              </a:r>
              <a:endParaRPr b="0" i="0" sz="105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904" name="Google Shape;904;p33"/>
            <p:cNvPicPr preferRelativeResize="0"/>
            <p:nvPr/>
          </p:nvPicPr>
          <p:blipFill rotWithShape="1">
            <a:blip r:embed="rId5">
              <a:alphaModFix/>
            </a:blip>
            <a:srcRect b="15736" l="0" r="0" t="0"/>
            <a:stretch/>
          </p:blipFill>
          <p:spPr>
            <a:xfrm>
              <a:off x="7638252" y="5061676"/>
              <a:ext cx="437032" cy="368257"/>
            </a:xfrm>
            <a:prstGeom prst="rect">
              <a:avLst/>
            </a:prstGeom>
            <a:noFill/>
            <a:ln>
              <a:noFill/>
            </a:ln>
          </p:spPr>
        </p:pic>
        <p:pic>
          <p:nvPicPr>
            <p:cNvPr descr="無線マイク 単色塗りつぶし" id="905" name="Google Shape;905;p33"/>
            <p:cNvPicPr preferRelativeResize="0"/>
            <p:nvPr/>
          </p:nvPicPr>
          <p:blipFill rotWithShape="1">
            <a:blip r:embed="rId6">
              <a:alphaModFix/>
            </a:blip>
            <a:srcRect b="0" l="0" r="0" t="0"/>
            <a:stretch/>
          </p:blipFill>
          <p:spPr>
            <a:xfrm>
              <a:off x="7531374" y="5189394"/>
              <a:ext cx="250314" cy="250314"/>
            </a:xfrm>
            <a:prstGeom prst="rect">
              <a:avLst/>
            </a:prstGeom>
            <a:noFill/>
            <a:ln>
              <a:noFill/>
            </a:ln>
          </p:spPr>
        </p:pic>
      </p:grpSp>
      <p:sp>
        <p:nvSpPr>
          <p:cNvPr id="906" name="Google Shape;906;p3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07" name="Google Shape;907;p3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08" name="Google Shape;908;p3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p:nvPr/>
        </p:nvSpPr>
        <p:spPr>
          <a:xfrm>
            <a:off x="285750" y="1549400"/>
            <a:ext cx="11472000" cy="65100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914" name="Google Shape;914;p34"/>
          <p:cNvCxnSpPr/>
          <p:nvPr/>
        </p:nvCxnSpPr>
        <p:spPr>
          <a:xfrm>
            <a:off x="6350" y="79979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915" name="Google Shape;915;p34"/>
          <p:cNvSpPr/>
          <p:nvPr/>
        </p:nvSpPr>
        <p:spPr>
          <a:xfrm>
            <a:off x="12028601" y="-53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34"/>
          <p:cNvSpPr txBox="1"/>
          <p:nvPr/>
        </p:nvSpPr>
        <p:spPr>
          <a:xfrm>
            <a:off x="221196" y="101835"/>
            <a:ext cx="6230400" cy="5862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BIZ UDPGothic"/>
              <a:ea typeface="BIZ UDPGothic"/>
              <a:cs typeface="BIZ UDPGothic"/>
              <a:sym typeface="BIZ UDPGothic"/>
            </a:endParaRPr>
          </a:p>
        </p:txBody>
      </p:sp>
      <p:sp>
        <p:nvSpPr>
          <p:cNvPr id="917" name="Google Shape;917;p34"/>
          <p:cNvSpPr/>
          <p:nvPr/>
        </p:nvSpPr>
        <p:spPr>
          <a:xfrm>
            <a:off x="3015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18" name="Google Shape;918;p34"/>
          <p:cNvSpPr txBox="1"/>
          <p:nvPr/>
        </p:nvSpPr>
        <p:spPr>
          <a:xfrm>
            <a:off x="252730" y="765175"/>
            <a:ext cx="101301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企画段階から専任担当がサポート</a:t>
            </a:r>
            <a:endParaRPr b="1" i="0" sz="3600" u="none" cap="none" strike="noStrike">
              <a:solidFill>
                <a:schemeClr val="accent4"/>
              </a:solidFill>
              <a:latin typeface="BIZ UDPGothic"/>
              <a:ea typeface="BIZ UDPGothic"/>
              <a:cs typeface="BIZ UDPGothic"/>
              <a:sym typeface="BIZ UDPGothic"/>
            </a:endParaRPr>
          </a:p>
        </p:txBody>
      </p:sp>
      <p:sp>
        <p:nvSpPr>
          <p:cNvPr id="919" name="Google Shape;919;p34"/>
          <p:cNvSpPr/>
          <p:nvPr/>
        </p:nvSpPr>
        <p:spPr>
          <a:xfrm>
            <a:off x="301625" y="1586865"/>
            <a:ext cx="11439600" cy="4909200"/>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BIZ UDPGothic"/>
                <a:ea typeface="BIZ UDPGothic"/>
                <a:cs typeface="BIZ UDPGothic"/>
                <a:sym typeface="BIZ UDPGothic"/>
              </a:rPr>
              <a:t>　　　　　　　</a:t>
            </a:r>
            <a:endParaRPr b="0" i="0" sz="2800" u="none" cap="none" strike="noStrike">
              <a:solidFill>
                <a:schemeClr val="accent4"/>
              </a:solidFill>
              <a:latin typeface="BIZ UDPGothic"/>
              <a:ea typeface="BIZ UDPGothic"/>
              <a:cs typeface="BIZ UDPGothic"/>
              <a:sym typeface="BIZ UDPGothic"/>
            </a:endParaRPr>
          </a:p>
        </p:txBody>
      </p:sp>
      <p:sp>
        <p:nvSpPr>
          <p:cNvPr id="920" name="Google Shape;920;p34"/>
          <p:cNvSpPr txBox="1"/>
          <p:nvPr/>
        </p:nvSpPr>
        <p:spPr>
          <a:xfrm>
            <a:off x="373134" y="1582290"/>
            <a:ext cx="989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企画段階の流れ</a:t>
            </a:r>
            <a:endParaRPr b="1" i="0" sz="2800" u="none" cap="none" strike="noStrike">
              <a:solidFill>
                <a:schemeClr val="lt1"/>
              </a:solidFill>
              <a:latin typeface="BIZ UDPGothic"/>
              <a:ea typeface="BIZ UDPGothic"/>
              <a:cs typeface="BIZ UDPGothic"/>
              <a:sym typeface="BIZ UDPGothic"/>
            </a:endParaRPr>
          </a:p>
        </p:txBody>
      </p:sp>
      <p:sp>
        <p:nvSpPr>
          <p:cNvPr id="921" name="Google Shape;921;p34"/>
          <p:cNvSpPr txBox="1"/>
          <p:nvPr/>
        </p:nvSpPr>
        <p:spPr>
          <a:xfrm>
            <a:off x="9912350" y="5088255"/>
            <a:ext cx="153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公開準備開始</a:t>
            </a:r>
            <a:endParaRPr b="0" i="0" sz="1400" u="none" cap="none" strike="noStrike">
              <a:solidFill>
                <a:schemeClr val="accent4"/>
              </a:solidFill>
              <a:latin typeface="BIZ UDPGothic"/>
              <a:ea typeface="BIZ UDPGothic"/>
              <a:cs typeface="BIZ UDPGothic"/>
              <a:sym typeface="BIZ UDPGothic"/>
            </a:endParaRPr>
          </a:p>
        </p:txBody>
      </p:sp>
      <p:sp>
        <p:nvSpPr>
          <p:cNvPr id="922" name="Google Shape;922;p34"/>
          <p:cNvSpPr/>
          <p:nvPr/>
        </p:nvSpPr>
        <p:spPr>
          <a:xfrm>
            <a:off x="3775491" y="2491250"/>
            <a:ext cx="3192900" cy="12288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約１時間ミーティングを行います。訴求軸のご提案を行いつつ、詳細のすり合わせを実施いたします。</a:t>
            </a:r>
            <a:endParaRPr b="0" i="0" sz="1400" u="none" cap="none" strike="noStrike">
              <a:solidFill>
                <a:srgbClr val="000000"/>
              </a:solidFill>
              <a:latin typeface="BIZ UDPGothic"/>
              <a:ea typeface="BIZ UDPGothic"/>
              <a:cs typeface="BIZ UDPGothic"/>
              <a:sym typeface="BIZ UDPGothic"/>
            </a:endParaRPr>
          </a:p>
        </p:txBody>
      </p:sp>
      <p:sp>
        <p:nvSpPr>
          <p:cNvPr id="923" name="Google Shape;923;p34"/>
          <p:cNvSpPr/>
          <p:nvPr/>
        </p:nvSpPr>
        <p:spPr>
          <a:xfrm>
            <a:off x="623300" y="4809895"/>
            <a:ext cx="2663400" cy="12849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企画案ご提出</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企画案を作成後、企画担当よりメールで企画案をご提出いたします。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BIZ UDPGothic"/>
              <a:ea typeface="BIZ UDPGothic"/>
              <a:cs typeface="BIZ UDPGothic"/>
              <a:sym typeface="BIZ UDPGothic"/>
            </a:endParaRPr>
          </a:p>
        </p:txBody>
      </p:sp>
      <p:sp>
        <p:nvSpPr>
          <p:cNvPr id="924" name="Google Shape;924;p34"/>
          <p:cNvSpPr/>
          <p:nvPr/>
        </p:nvSpPr>
        <p:spPr>
          <a:xfrm rot="5400000">
            <a:off x="9658098" y="5294579"/>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5" name="Google Shape;925;p34"/>
          <p:cNvSpPr txBox="1"/>
          <p:nvPr/>
        </p:nvSpPr>
        <p:spPr>
          <a:xfrm>
            <a:off x="10428204" y="170738"/>
            <a:ext cx="1542600" cy="472800"/>
          </a:xfrm>
          <a:prstGeom prst="rect">
            <a:avLst/>
          </a:prstGeom>
          <a:noFill/>
          <a:ln>
            <a:noFill/>
          </a:ln>
        </p:spPr>
        <p:txBody>
          <a:bodyPr anchorCtr="0" anchor="t" bIns="45700" lIns="91425" spcFirstLastPara="1" rIns="91425" wrap="square" tIns="45700">
            <a:spAutoFit/>
          </a:bodyPr>
          <a:lstStyle/>
          <a:p>
            <a:pPr indent="0" lvl="0" marL="0" marR="0" rtl="0" algn="r">
              <a:lnSpc>
                <a:spcPct val="106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Webinar</a:t>
            </a:r>
            <a:endParaRPr b="0" i="0" sz="1200" u="none" cap="none" strike="noStrike">
              <a:solidFill>
                <a:schemeClr val="accent4"/>
              </a:solidFill>
              <a:latin typeface="Arial"/>
              <a:ea typeface="Arial"/>
              <a:cs typeface="Arial"/>
              <a:sym typeface="Arial"/>
            </a:endParaRPr>
          </a:p>
          <a:p>
            <a:pPr indent="0" lvl="0" marL="0" marR="0" rtl="0" algn="r">
              <a:lnSpc>
                <a:spcPct val="106000"/>
              </a:lnSpc>
              <a:spcBef>
                <a:spcPts val="0"/>
              </a:spcBef>
              <a:spcAft>
                <a:spcPts val="0"/>
              </a:spcAft>
              <a:buClr>
                <a:srgbClr val="000000"/>
              </a:buClr>
              <a:buSzPts val="1800"/>
              <a:buFont typeface="Arial"/>
              <a:buNone/>
            </a:pPr>
            <a:r>
              <a:rPr b="0" i="0" lang="ja-JP" sz="1200" u="none" cap="none" strike="noStrike">
                <a:solidFill>
                  <a:srgbClr val="163F9B"/>
                </a:solidFill>
                <a:latin typeface="Arial"/>
                <a:ea typeface="Arial"/>
                <a:cs typeface="Arial"/>
                <a:sym typeface="Arial"/>
              </a:rPr>
              <a:t>as a Service</a:t>
            </a:r>
            <a:endParaRPr b="0" i="0" sz="1200" u="none" cap="none" strike="noStrike">
              <a:solidFill>
                <a:srgbClr val="163F9B"/>
              </a:solidFill>
              <a:latin typeface="Arial"/>
              <a:ea typeface="Arial"/>
              <a:cs typeface="Arial"/>
              <a:sym typeface="Arial"/>
            </a:endParaRPr>
          </a:p>
        </p:txBody>
      </p:sp>
      <p:sp>
        <p:nvSpPr>
          <p:cNvPr id="926" name="Google Shape;926;p34"/>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27" name="Google Shape;927;p34"/>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
        <p:nvSpPr>
          <p:cNvPr id="928" name="Google Shape;928;p34"/>
          <p:cNvSpPr/>
          <p:nvPr/>
        </p:nvSpPr>
        <p:spPr>
          <a:xfrm>
            <a:off x="478800" y="2491335"/>
            <a:ext cx="28086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事前準備</a:t>
            </a:r>
            <a:endParaRPr b="1"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あらかじめご共有いただくセミナーテーマについて企画担当が情報収集を行い、訴求軸の案を作成します。</a:t>
            </a:r>
            <a:endParaRPr b="0" i="0" sz="1200" u="none" cap="none" strike="noStrike">
              <a:solidFill>
                <a:schemeClr val="accent4"/>
              </a:solidFill>
              <a:latin typeface="BIZ UDPGothic"/>
              <a:ea typeface="BIZ UDPGothic"/>
              <a:cs typeface="BIZ UDPGothic"/>
              <a:sym typeface="BIZ UDPGothic"/>
            </a:endParaRPr>
          </a:p>
        </p:txBody>
      </p:sp>
      <p:sp>
        <p:nvSpPr>
          <p:cNvPr id="929" name="Google Shape;929;p34"/>
          <p:cNvSpPr/>
          <p:nvPr/>
        </p:nvSpPr>
        <p:spPr>
          <a:xfrm>
            <a:off x="7450227" y="2491250"/>
            <a:ext cx="31929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企画案作成</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ミーティングですり合わせた内容を基に、企画担当がタイトル・告知文の案を作成します。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200" u="none" cap="none" strike="noStrike">
              <a:solidFill>
                <a:schemeClr val="accent4"/>
              </a:solidFill>
              <a:latin typeface="BIZ UDPGothic"/>
              <a:ea typeface="BIZ UDPGothic"/>
              <a:cs typeface="BIZ UDPGothic"/>
              <a:sym typeface="BIZ UDPGothic"/>
            </a:endParaRPr>
          </a:p>
        </p:txBody>
      </p:sp>
      <p:sp>
        <p:nvSpPr>
          <p:cNvPr id="930" name="Google Shape;930;p34"/>
          <p:cNvSpPr/>
          <p:nvPr/>
        </p:nvSpPr>
        <p:spPr>
          <a:xfrm>
            <a:off x="3788142" y="4809895"/>
            <a:ext cx="2663400" cy="1284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企画内容のご確認</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企画案の内容をご確認いただき、フィードバック事項がある場合は、ご共有ください。</a:t>
            </a:r>
            <a:endParaRPr b="0" i="0" sz="1400" u="none" cap="none" strike="noStrike">
              <a:solidFill>
                <a:srgbClr val="000000"/>
              </a:solidFill>
              <a:latin typeface="BIZ UDPGothic"/>
              <a:ea typeface="BIZ UDPGothic"/>
              <a:cs typeface="BIZ UDPGothic"/>
              <a:sym typeface="BIZ UDPGothic"/>
            </a:endParaRPr>
          </a:p>
        </p:txBody>
      </p:sp>
      <p:sp>
        <p:nvSpPr>
          <p:cNvPr id="931" name="Google Shape;931;p34"/>
          <p:cNvSpPr/>
          <p:nvPr/>
        </p:nvSpPr>
        <p:spPr>
          <a:xfrm>
            <a:off x="6958974" y="4723124"/>
            <a:ext cx="2663100" cy="14853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企画確定</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内容のご確認、フィードバックに対する修正が完了しましたら、管理システム上で承認ボタンを押していただき、企画が確定します。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932" name="Google Shape;932;p34"/>
          <p:cNvSpPr/>
          <p:nvPr/>
        </p:nvSpPr>
        <p:spPr>
          <a:xfrm>
            <a:off x="3359785"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34"/>
          <p:cNvSpPr/>
          <p:nvPr/>
        </p:nvSpPr>
        <p:spPr>
          <a:xfrm>
            <a:off x="7024370"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34"/>
          <p:cNvSpPr/>
          <p:nvPr/>
        </p:nvSpPr>
        <p:spPr>
          <a:xfrm>
            <a:off x="3359785" y="5332730"/>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5" name="Google Shape;935;p34"/>
          <p:cNvSpPr/>
          <p:nvPr/>
        </p:nvSpPr>
        <p:spPr>
          <a:xfrm>
            <a:off x="6528435" y="530542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6" name="Google Shape;936;p34"/>
          <p:cNvPicPr preferRelativeResize="0"/>
          <p:nvPr/>
        </p:nvPicPr>
        <p:blipFill rotWithShape="1">
          <a:blip r:embed="rId3">
            <a:alphaModFix/>
          </a:blip>
          <a:srcRect b="0" l="0" r="0" t="0"/>
          <a:stretch/>
        </p:blipFill>
        <p:spPr>
          <a:xfrm>
            <a:off x="1847850" y="3932555"/>
            <a:ext cx="7338060" cy="7162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5"/>
          <p:cNvSpPr/>
          <p:nvPr/>
        </p:nvSpPr>
        <p:spPr>
          <a:xfrm>
            <a:off x="4250012"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2" name="Google Shape;942;p35"/>
          <p:cNvSpPr/>
          <p:nvPr/>
        </p:nvSpPr>
        <p:spPr>
          <a:xfrm>
            <a:off x="4250013" y="1049700"/>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配信ツール</a:t>
            </a:r>
            <a:endParaRPr b="1" i="0" sz="1800" u="none" cap="none" strike="noStrike">
              <a:solidFill>
                <a:schemeClr val="lt1"/>
              </a:solidFill>
              <a:latin typeface="BIZ UDPGothic"/>
              <a:ea typeface="BIZ UDPGothic"/>
              <a:cs typeface="BIZ UDPGothic"/>
              <a:sym typeface="BIZ UDPGothic"/>
            </a:endParaRPr>
          </a:p>
        </p:txBody>
      </p:sp>
      <p:sp>
        <p:nvSpPr>
          <p:cNvPr id="943" name="Google Shape;943;p35"/>
          <p:cNvSpPr/>
          <p:nvPr/>
        </p:nvSpPr>
        <p:spPr>
          <a:xfrm>
            <a:off x="423395"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4" name="Google Shape;944;p35"/>
          <p:cNvSpPr txBox="1"/>
          <p:nvPr/>
        </p:nvSpPr>
        <p:spPr>
          <a:xfrm>
            <a:off x="278775" y="1511271"/>
            <a:ext cx="3971400" cy="69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5枠からお選びいただけます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（平日のみ　</a:t>
            </a:r>
            <a:r>
              <a:rPr b="0" i="0" lang="ja-JP" sz="1100" u="none" cap="none" strike="noStrike">
                <a:solidFill>
                  <a:schemeClr val="accent4"/>
                </a:solidFill>
                <a:latin typeface="BIZ UDPGothic"/>
                <a:ea typeface="BIZ UDPGothic"/>
                <a:cs typeface="BIZ UDPGothic"/>
                <a:sym typeface="BIZ UDPGothic"/>
              </a:rPr>
              <a:t>※土日祝の開催はございません</a:t>
            </a:r>
            <a:r>
              <a:rPr b="0" i="0" lang="ja-JP" sz="1400" u="none" cap="none" strike="noStrike">
                <a:solidFill>
                  <a:schemeClr val="accent4"/>
                </a:solidFill>
                <a:latin typeface="BIZ UDPGothic"/>
                <a:ea typeface="BIZ UDPGothic"/>
                <a:cs typeface="BIZ UDPGothic"/>
                <a:sym typeface="BIZ UDPGothic"/>
              </a:rPr>
              <a:t>）</a:t>
            </a:r>
            <a:endParaRPr b="0" i="0" sz="1400" u="none" cap="none" strike="noStrike">
              <a:solidFill>
                <a:schemeClr val="accent4"/>
              </a:solidFill>
              <a:latin typeface="BIZ UDPGothic"/>
              <a:ea typeface="BIZ UDPGothic"/>
              <a:cs typeface="BIZ UDPGothic"/>
              <a:sym typeface="BIZ UDPGothic"/>
            </a:endParaRPr>
          </a:p>
        </p:txBody>
      </p:sp>
      <p:cxnSp>
        <p:nvCxnSpPr>
          <p:cNvPr id="945" name="Google Shape;945;p3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46" name="Google Shape;946;p3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35"/>
          <p:cNvSpPr/>
          <p:nvPr/>
        </p:nvSpPr>
        <p:spPr>
          <a:xfrm>
            <a:off x="997968" y="2122806"/>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１０:００～1１:００</a:t>
            </a:r>
            <a:endParaRPr b="0" i="0" sz="1400" u="none" cap="none" strike="noStrike">
              <a:solidFill>
                <a:srgbClr val="000000"/>
              </a:solidFill>
              <a:latin typeface="BIZ UDPGothic"/>
              <a:ea typeface="BIZ UDPGothic"/>
              <a:cs typeface="BIZ UDPGothic"/>
              <a:sym typeface="BIZ UDPGothic"/>
            </a:endParaRPr>
          </a:p>
        </p:txBody>
      </p:sp>
      <p:sp>
        <p:nvSpPr>
          <p:cNvPr id="948" name="Google Shape;948;p35"/>
          <p:cNvSpPr/>
          <p:nvPr/>
        </p:nvSpPr>
        <p:spPr>
          <a:xfrm>
            <a:off x="997968" y="2794822"/>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１1:００～1２:００</a:t>
            </a:r>
            <a:endParaRPr b="1" i="0" sz="1400" u="none" cap="none" strike="noStrike">
              <a:solidFill>
                <a:schemeClr val="lt1"/>
              </a:solidFill>
              <a:latin typeface="BIZ UDPGothic"/>
              <a:ea typeface="BIZ UDPGothic"/>
              <a:cs typeface="BIZ UDPGothic"/>
              <a:sym typeface="BIZ UDPGothic"/>
            </a:endParaRPr>
          </a:p>
        </p:txBody>
      </p:sp>
      <p:sp>
        <p:nvSpPr>
          <p:cNvPr id="949" name="Google Shape;949;p35"/>
          <p:cNvSpPr/>
          <p:nvPr/>
        </p:nvSpPr>
        <p:spPr>
          <a:xfrm>
            <a:off x="997968" y="3466838"/>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１３:００～1４:００</a:t>
            </a:r>
            <a:endParaRPr b="1" i="0" sz="1400" u="none" cap="none" strike="noStrike">
              <a:solidFill>
                <a:schemeClr val="lt1"/>
              </a:solidFill>
              <a:latin typeface="BIZ UDPGothic"/>
              <a:ea typeface="BIZ UDPGothic"/>
              <a:cs typeface="BIZ UDPGothic"/>
              <a:sym typeface="BIZ UDPGothic"/>
            </a:endParaRPr>
          </a:p>
        </p:txBody>
      </p:sp>
      <p:sp>
        <p:nvSpPr>
          <p:cNvPr id="950" name="Google Shape;950;p35"/>
          <p:cNvSpPr/>
          <p:nvPr/>
        </p:nvSpPr>
        <p:spPr>
          <a:xfrm>
            <a:off x="997968" y="4138854"/>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１４:００～1５:００</a:t>
            </a:r>
            <a:endParaRPr b="1" i="0" sz="1400" u="none" cap="none" strike="noStrike">
              <a:solidFill>
                <a:schemeClr val="lt1"/>
              </a:solidFill>
              <a:latin typeface="BIZ UDPGothic"/>
              <a:ea typeface="BIZ UDPGothic"/>
              <a:cs typeface="BIZ UDPGothic"/>
              <a:sym typeface="BIZ UDPGothic"/>
            </a:endParaRPr>
          </a:p>
        </p:txBody>
      </p:sp>
      <p:sp>
        <p:nvSpPr>
          <p:cNvPr id="951" name="Google Shape;951;p35"/>
          <p:cNvSpPr/>
          <p:nvPr/>
        </p:nvSpPr>
        <p:spPr>
          <a:xfrm>
            <a:off x="997968" y="4810869"/>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１５:００～1６:００</a:t>
            </a:r>
            <a:endParaRPr b="1" i="0" sz="1400" u="none" cap="none" strike="noStrike">
              <a:solidFill>
                <a:schemeClr val="lt1"/>
              </a:solidFill>
              <a:latin typeface="BIZ UDPGothic"/>
              <a:ea typeface="BIZ UDPGothic"/>
              <a:cs typeface="BIZ UDPGothic"/>
              <a:sym typeface="BIZ UDPGothic"/>
            </a:endParaRPr>
          </a:p>
        </p:txBody>
      </p:sp>
      <p:sp>
        <p:nvSpPr>
          <p:cNvPr id="952" name="Google Shape;952;p35"/>
          <p:cNvSpPr/>
          <p:nvPr/>
        </p:nvSpPr>
        <p:spPr>
          <a:xfrm>
            <a:off x="4435633" y="3241041"/>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Zoom</a:t>
            </a:r>
            <a:endParaRPr b="1" i="0" sz="1800" u="none" cap="none" strike="noStrike">
              <a:solidFill>
                <a:schemeClr val="lt1"/>
              </a:solidFill>
              <a:latin typeface="BIZ UDPGothic"/>
              <a:ea typeface="BIZ UDPGothic"/>
              <a:cs typeface="BIZ UDPGothic"/>
              <a:sym typeface="BIZ UDPGothic"/>
            </a:endParaRPr>
          </a:p>
        </p:txBody>
      </p:sp>
      <p:sp>
        <p:nvSpPr>
          <p:cNvPr id="953" name="Google Shape;953;p35"/>
          <p:cNvSpPr/>
          <p:nvPr/>
        </p:nvSpPr>
        <p:spPr>
          <a:xfrm>
            <a:off x="6166403" y="3241040"/>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Teams</a:t>
            </a:r>
            <a:endParaRPr b="1" i="0" sz="1800" u="none" cap="none" strike="noStrike">
              <a:solidFill>
                <a:schemeClr val="lt1"/>
              </a:solidFill>
              <a:latin typeface="BIZ UDPGothic"/>
              <a:ea typeface="BIZ UDPGothic"/>
              <a:cs typeface="BIZ UDPGothic"/>
              <a:sym typeface="BIZ UDPGothic"/>
            </a:endParaRPr>
          </a:p>
        </p:txBody>
      </p:sp>
      <p:sp>
        <p:nvSpPr>
          <p:cNvPr id="954" name="Google Shape;954;p35"/>
          <p:cNvSpPr txBox="1"/>
          <p:nvPr/>
        </p:nvSpPr>
        <p:spPr>
          <a:xfrm>
            <a:off x="4250000" y="1718000"/>
            <a:ext cx="3692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2種類からお選びいただけます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※機能や配信品質の点から、Zoomをおすすめしています</a:t>
            </a:r>
            <a:endParaRPr b="0" i="0" sz="1100" u="none" cap="none" strike="noStrike">
              <a:solidFill>
                <a:schemeClr val="accent4"/>
              </a:solidFill>
              <a:latin typeface="BIZ UDPGothic"/>
              <a:ea typeface="BIZ UDPGothic"/>
              <a:cs typeface="BIZ UDPGothic"/>
              <a:sym typeface="BIZ UDPGothic"/>
            </a:endParaRPr>
          </a:p>
        </p:txBody>
      </p:sp>
      <p:sp>
        <p:nvSpPr>
          <p:cNvPr id="955" name="Google Shape;955;p35"/>
          <p:cNvSpPr/>
          <p:nvPr/>
        </p:nvSpPr>
        <p:spPr>
          <a:xfrm>
            <a:off x="8076630"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6" name="Google Shape;956;p35"/>
          <p:cNvSpPr/>
          <p:nvPr/>
        </p:nvSpPr>
        <p:spPr>
          <a:xfrm>
            <a:off x="423395" y="1046876"/>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開催時間</a:t>
            </a:r>
            <a:endParaRPr b="1" i="0" sz="1800" u="none" cap="none" strike="noStrike">
              <a:solidFill>
                <a:schemeClr val="lt1"/>
              </a:solidFill>
              <a:latin typeface="BIZ UDPGothic"/>
              <a:ea typeface="BIZ UDPGothic"/>
              <a:cs typeface="BIZ UDPGothic"/>
              <a:sym typeface="BIZ UDPGothic"/>
            </a:endParaRPr>
          </a:p>
        </p:txBody>
      </p:sp>
      <p:sp>
        <p:nvSpPr>
          <p:cNvPr id="957" name="Google Shape;957;p35"/>
          <p:cNvSpPr/>
          <p:nvPr/>
        </p:nvSpPr>
        <p:spPr>
          <a:xfrm>
            <a:off x="8069753" y="1046711"/>
            <a:ext cx="3701006"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セミナーの一般的な流れ</a:t>
            </a:r>
            <a:endParaRPr b="1" i="0" sz="1800" u="none" cap="none" strike="noStrike">
              <a:solidFill>
                <a:schemeClr val="lt1"/>
              </a:solidFill>
              <a:latin typeface="BIZ UDPGothic"/>
              <a:ea typeface="BIZ UDPGothic"/>
              <a:cs typeface="BIZ UDPGothic"/>
              <a:sym typeface="BIZ UDPGothic"/>
            </a:endParaRPr>
          </a:p>
        </p:txBody>
      </p:sp>
      <p:sp>
        <p:nvSpPr>
          <p:cNvPr id="958" name="Google Shape;958;p35"/>
          <p:cNvSpPr txBox="1"/>
          <p:nvPr/>
        </p:nvSpPr>
        <p:spPr>
          <a:xfrm>
            <a:off x="571011" y="15500"/>
            <a:ext cx="4628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開催の流れ</a:t>
            </a:r>
            <a:endParaRPr b="0" i="0" sz="1400" u="none" cap="none" strike="noStrike">
              <a:solidFill>
                <a:srgbClr val="000000"/>
              </a:solidFill>
              <a:latin typeface="BIZ UDPGothic"/>
              <a:ea typeface="BIZ UDPGothic"/>
              <a:cs typeface="BIZ UDPGothic"/>
              <a:sym typeface="BIZ UDPGothic"/>
            </a:endParaRPr>
          </a:p>
        </p:txBody>
      </p:sp>
      <p:sp>
        <p:nvSpPr>
          <p:cNvPr id="959" name="Google Shape;959;p35"/>
          <p:cNvSpPr/>
          <p:nvPr/>
        </p:nvSpPr>
        <p:spPr>
          <a:xfrm>
            <a:off x="3190952" y="223193"/>
            <a:ext cx="1834809" cy="46107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開催当日のこと</a:t>
            </a:r>
            <a:endParaRPr b="0" i="0" sz="1800" u="none" cap="none" strike="noStrike">
              <a:solidFill>
                <a:schemeClr val="accent4"/>
              </a:solidFill>
              <a:latin typeface="BIZ UDPGothic"/>
              <a:ea typeface="BIZ UDPGothic"/>
              <a:cs typeface="BIZ UDPGothic"/>
              <a:sym typeface="BIZ UDPGothic"/>
            </a:endParaRPr>
          </a:p>
        </p:txBody>
      </p:sp>
      <p:sp>
        <p:nvSpPr>
          <p:cNvPr id="960" name="Google Shape;960;p35"/>
          <p:cNvSpPr txBox="1"/>
          <p:nvPr/>
        </p:nvSpPr>
        <p:spPr>
          <a:xfrm>
            <a:off x="8429229" y="4412394"/>
            <a:ext cx="920768"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30～40分</a:t>
            </a:r>
            <a:endParaRPr b="0" i="0" sz="1400" u="none" cap="none" strike="noStrike">
              <a:solidFill>
                <a:srgbClr val="000000"/>
              </a:solidFill>
              <a:latin typeface="BIZ UDPGothic"/>
              <a:ea typeface="BIZ UDPGothic"/>
              <a:cs typeface="BIZ UDPGothic"/>
              <a:sym typeface="BIZ UDPGothic"/>
            </a:endParaRPr>
          </a:p>
        </p:txBody>
      </p:sp>
      <p:sp>
        <p:nvSpPr>
          <p:cNvPr id="961" name="Google Shape;961;p35"/>
          <p:cNvSpPr txBox="1"/>
          <p:nvPr/>
        </p:nvSpPr>
        <p:spPr>
          <a:xfrm>
            <a:off x="8411631" y="5556847"/>
            <a:ext cx="912600" cy="261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10～１5分</a:t>
            </a:r>
            <a:endParaRPr b="0" i="0" sz="1400" u="none" cap="none" strike="noStrike">
              <a:solidFill>
                <a:srgbClr val="000000"/>
              </a:solidFill>
              <a:latin typeface="BIZ UDPGothic"/>
              <a:ea typeface="BIZ UDPGothic"/>
              <a:cs typeface="BIZ UDPGothic"/>
              <a:sym typeface="BIZ UDPGothic"/>
            </a:endParaRPr>
          </a:p>
        </p:txBody>
      </p:sp>
      <p:grpSp>
        <p:nvGrpSpPr>
          <p:cNvPr id="962" name="Google Shape;962;p35"/>
          <p:cNvGrpSpPr/>
          <p:nvPr/>
        </p:nvGrpSpPr>
        <p:grpSpPr>
          <a:xfrm>
            <a:off x="8485506" y="2249538"/>
            <a:ext cx="3283453" cy="4041525"/>
            <a:chOff x="8639676" y="1727631"/>
            <a:chExt cx="1984777" cy="2443014"/>
          </a:xfrm>
        </p:grpSpPr>
        <p:cxnSp>
          <p:nvCxnSpPr>
            <p:cNvPr id="963" name="Google Shape;963;p35"/>
            <p:cNvCxnSpPr/>
            <p:nvPr/>
          </p:nvCxnSpPr>
          <p:spPr>
            <a:xfrm flipH="1">
              <a:off x="9185958" y="1940250"/>
              <a:ext cx="8090" cy="2124087"/>
            </a:xfrm>
            <a:prstGeom prst="straightConnector1">
              <a:avLst/>
            </a:prstGeom>
            <a:noFill/>
            <a:ln cap="flat" cmpd="sng" w="34925">
              <a:solidFill>
                <a:schemeClr val="accent4"/>
              </a:solidFill>
              <a:prstDash val="solid"/>
              <a:miter lim="800000"/>
              <a:headEnd len="sm" w="sm" type="none"/>
              <a:tailEnd len="sm" w="sm" type="none"/>
            </a:ln>
          </p:spPr>
        </p:cxnSp>
        <p:sp>
          <p:nvSpPr>
            <p:cNvPr id="964" name="Google Shape;964;p35"/>
            <p:cNvSpPr/>
            <p:nvPr/>
          </p:nvSpPr>
          <p:spPr>
            <a:xfrm>
              <a:off x="9083694" y="1727631"/>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65" name="Google Shape;965;p35"/>
            <p:cNvSpPr txBox="1"/>
            <p:nvPr/>
          </p:nvSpPr>
          <p:spPr>
            <a:xfrm>
              <a:off x="9293053" y="1736732"/>
              <a:ext cx="1162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受付開始</a:t>
              </a:r>
              <a:endParaRPr b="0" i="0" sz="1400" u="none" cap="none" strike="noStrike">
                <a:solidFill>
                  <a:srgbClr val="000000"/>
                </a:solidFill>
                <a:latin typeface="BIZ UDPGothic"/>
                <a:ea typeface="BIZ UDPGothic"/>
                <a:cs typeface="BIZ UDPGothic"/>
                <a:sym typeface="BIZ UDPGothic"/>
              </a:endParaRPr>
            </a:p>
          </p:txBody>
        </p:sp>
        <p:sp>
          <p:nvSpPr>
            <p:cNvPr id="966" name="Google Shape;966;p35"/>
            <p:cNvSpPr txBox="1"/>
            <p:nvPr/>
          </p:nvSpPr>
          <p:spPr>
            <a:xfrm>
              <a:off x="9293053" y="2162153"/>
              <a:ext cx="1162800" cy="26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オープニング</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（マジセミキャスト）</a:t>
              </a:r>
              <a:endParaRPr b="0" i="0" sz="1400" u="none" cap="none" strike="noStrike">
                <a:solidFill>
                  <a:srgbClr val="000000"/>
                </a:solidFill>
                <a:latin typeface="BIZ UDPGothic"/>
                <a:ea typeface="BIZ UDPGothic"/>
                <a:cs typeface="BIZ UDPGothic"/>
                <a:sym typeface="BIZ UDPGothic"/>
              </a:endParaRPr>
            </a:p>
          </p:txBody>
        </p:sp>
        <p:sp>
          <p:nvSpPr>
            <p:cNvPr id="967" name="Google Shape;967;p35"/>
            <p:cNvSpPr txBox="1"/>
            <p:nvPr/>
          </p:nvSpPr>
          <p:spPr>
            <a:xfrm>
              <a:off x="9293055" y="2582520"/>
              <a:ext cx="637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ご講演</a:t>
              </a:r>
              <a:endParaRPr b="0" i="0" sz="1400" u="none" cap="none" strike="noStrike">
                <a:solidFill>
                  <a:srgbClr val="000000"/>
                </a:solidFill>
                <a:latin typeface="BIZ UDPGothic"/>
                <a:ea typeface="BIZ UDPGothic"/>
                <a:cs typeface="BIZ UDPGothic"/>
                <a:sym typeface="BIZ UDPGothic"/>
              </a:endParaRPr>
            </a:p>
          </p:txBody>
        </p:sp>
        <p:sp>
          <p:nvSpPr>
            <p:cNvPr id="968" name="Google Shape;968;p35"/>
            <p:cNvSpPr txBox="1"/>
            <p:nvPr/>
          </p:nvSpPr>
          <p:spPr>
            <a:xfrm>
              <a:off x="9293053" y="3470562"/>
              <a:ext cx="1331400" cy="26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質疑応答</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（マジセミキャストがナビゲート）</a:t>
              </a:r>
              <a:endParaRPr b="0" i="0" sz="1400" u="none" cap="none" strike="noStrike">
                <a:solidFill>
                  <a:srgbClr val="000000"/>
                </a:solidFill>
                <a:latin typeface="BIZ UDPGothic"/>
                <a:ea typeface="BIZ UDPGothic"/>
                <a:cs typeface="BIZ UDPGothic"/>
                <a:sym typeface="BIZ UDPGothic"/>
              </a:endParaRPr>
            </a:p>
          </p:txBody>
        </p:sp>
        <p:sp>
          <p:nvSpPr>
            <p:cNvPr id="969" name="Google Shape;969;p35"/>
            <p:cNvSpPr/>
            <p:nvPr/>
          </p:nvSpPr>
          <p:spPr>
            <a:xfrm>
              <a:off x="9083694" y="2187640"/>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0" name="Google Shape;970;p35"/>
            <p:cNvSpPr/>
            <p:nvPr/>
          </p:nvSpPr>
          <p:spPr>
            <a:xfrm>
              <a:off x="9083694" y="257357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1" name="Google Shape;971;p35"/>
            <p:cNvSpPr/>
            <p:nvPr/>
          </p:nvSpPr>
          <p:spPr>
            <a:xfrm>
              <a:off x="9083694" y="3487398"/>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2" name="Google Shape;972;p35"/>
            <p:cNvSpPr/>
            <p:nvPr/>
          </p:nvSpPr>
          <p:spPr>
            <a:xfrm>
              <a:off x="9083694" y="395802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3" name="Google Shape;973;p35"/>
            <p:cNvSpPr txBox="1"/>
            <p:nvPr/>
          </p:nvSpPr>
          <p:spPr>
            <a:xfrm>
              <a:off x="8639676" y="1958148"/>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15分</a:t>
              </a:r>
              <a:endParaRPr b="0" i="0" sz="1400" u="none" cap="none" strike="noStrike">
                <a:solidFill>
                  <a:srgbClr val="000000"/>
                </a:solidFill>
                <a:latin typeface="BIZ UDPGothic"/>
                <a:ea typeface="BIZ UDPGothic"/>
                <a:cs typeface="BIZ UDPGothic"/>
                <a:sym typeface="BIZ UDPGothic"/>
              </a:endParaRPr>
            </a:p>
          </p:txBody>
        </p:sp>
        <p:sp>
          <p:nvSpPr>
            <p:cNvPr id="974" name="Google Shape;974;p35"/>
            <p:cNvSpPr txBox="1"/>
            <p:nvPr/>
          </p:nvSpPr>
          <p:spPr>
            <a:xfrm>
              <a:off x="8643721" y="2412659"/>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5分</a:t>
              </a:r>
              <a:endParaRPr b="0" i="0" sz="1400" u="none" cap="none" strike="noStrike">
                <a:solidFill>
                  <a:srgbClr val="000000"/>
                </a:solidFill>
                <a:latin typeface="BIZ UDPGothic"/>
                <a:ea typeface="BIZ UDPGothic"/>
                <a:cs typeface="BIZ UDPGothic"/>
                <a:sym typeface="BIZ UDPGothic"/>
              </a:endParaRPr>
            </a:p>
          </p:txBody>
        </p:sp>
        <p:sp>
          <p:nvSpPr>
            <p:cNvPr id="975" name="Google Shape;975;p35"/>
            <p:cNvSpPr txBox="1"/>
            <p:nvPr/>
          </p:nvSpPr>
          <p:spPr>
            <a:xfrm>
              <a:off x="9293053" y="3977846"/>
              <a:ext cx="13314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終了</a:t>
              </a:r>
              <a:endParaRPr b="0" i="0" sz="1400" u="none" cap="none" strike="noStrike">
                <a:solidFill>
                  <a:srgbClr val="000000"/>
                </a:solidFill>
                <a:latin typeface="BIZ UDPGothic"/>
                <a:ea typeface="BIZ UDPGothic"/>
                <a:cs typeface="BIZ UDPGothic"/>
                <a:sym typeface="BIZ UDPGothic"/>
              </a:endParaRPr>
            </a:p>
          </p:txBody>
        </p:sp>
        <p:sp>
          <p:nvSpPr>
            <p:cNvPr id="976" name="Google Shape;976;p35"/>
            <p:cNvSpPr/>
            <p:nvPr/>
          </p:nvSpPr>
          <p:spPr>
            <a:xfrm>
              <a:off x="9835413" y="2959741"/>
              <a:ext cx="509883" cy="339504"/>
            </a:xfrm>
            <a:prstGeom prst="wedgeRectCallout">
              <a:avLst>
                <a:gd fmla="val -107637" name="adj1"/>
                <a:gd fmla="val -2367" name="adj2"/>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投票</a:t>
              </a:r>
              <a:endParaRPr b="0" i="0" sz="1200" u="none" cap="none" strike="noStrike">
                <a:solidFill>
                  <a:schemeClr val="accent4"/>
                </a:solidFill>
                <a:latin typeface="BIZ UDPGothic"/>
                <a:ea typeface="BIZ UDPGothic"/>
                <a:cs typeface="BIZ UDPGothic"/>
                <a:sym typeface="BIZ UDPGothic"/>
              </a:endParaRPr>
            </a:p>
          </p:txBody>
        </p:sp>
      </p:grpSp>
      <p:sp>
        <p:nvSpPr>
          <p:cNvPr id="977" name="Google Shape;977;p35"/>
          <p:cNvSpPr txBox="1"/>
          <p:nvPr/>
        </p:nvSpPr>
        <p:spPr>
          <a:xfrm>
            <a:off x="571010" y="5474311"/>
            <a:ext cx="3393865" cy="886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※月曜は、14：00の回、15：00の回のみとなります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※マジフォロの実施は1０:00、1１:00の回のみです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※製造業ターゲットのセミナーは、テーマ重複を避けるため、11時、13時とさせていただいております</a:t>
            </a:r>
            <a:endParaRPr b="0" i="0" sz="1100" u="none" cap="none" strike="noStrike">
              <a:solidFill>
                <a:schemeClr val="accent4"/>
              </a:solidFill>
              <a:latin typeface="BIZ UDPGothic"/>
              <a:ea typeface="BIZ UDPGothic"/>
              <a:cs typeface="BIZ UDPGothic"/>
              <a:sym typeface="BIZ UDPGothic"/>
            </a:endParaRPr>
          </a:p>
        </p:txBody>
      </p:sp>
      <p:sp>
        <p:nvSpPr>
          <p:cNvPr id="978" name="Google Shape;978;p35"/>
          <p:cNvSpPr txBox="1"/>
          <p:nvPr/>
        </p:nvSpPr>
        <p:spPr>
          <a:xfrm>
            <a:off x="8312189" y="1559890"/>
            <a:ext cx="3177445"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1セミナー1時間が基本です</a:t>
            </a:r>
            <a:endParaRPr b="1" i="0" sz="1800" u="none" cap="none" strike="noStrike">
              <a:solidFill>
                <a:schemeClr val="accent4"/>
              </a:solidFill>
              <a:latin typeface="BIZ UDPGothic"/>
              <a:ea typeface="BIZ UDPGothic"/>
              <a:cs typeface="BIZ UDPGothic"/>
              <a:sym typeface="BIZ UDPGothic"/>
            </a:endParaRPr>
          </a:p>
        </p:txBody>
      </p:sp>
      <p:sp>
        <p:nvSpPr>
          <p:cNvPr id="979" name="Google Shape;979;p3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80" name="Google Shape;980;p35"/>
          <p:cNvSpPr txBox="1"/>
          <p:nvPr/>
        </p:nvSpPr>
        <p:spPr>
          <a:xfrm>
            <a:off x="8219829" y="1841641"/>
            <a:ext cx="3463718"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※マジセミが司会を担当するセミナーについて、１時間以上の開催の場合は延長料金がかかります（15万円/時間）</a:t>
            </a:r>
            <a:endParaRPr b="0" i="0" sz="1100" u="none" cap="none" strike="noStrike">
              <a:solidFill>
                <a:schemeClr val="accent4"/>
              </a:solidFill>
              <a:latin typeface="BIZ UDPGothic"/>
              <a:ea typeface="BIZ UDPGothic"/>
              <a:cs typeface="BIZ UDPGothic"/>
              <a:sym typeface="BIZ UDPGothic"/>
            </a:endParaRPr>
          </a:p>
        </p:txBody>
      </p:sp>
      <p:sp>
        <p:nvSpPr>
          <p:cNvPr id="981" name="Google Shape;981;p35"/>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82" name="Google Shape;982;p35"/>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cxnSp>
        <p:nvCxnSpPr>
          <p:cNvPr id="988" name="Google Shape;988;p3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89" name="Google Shape;989;p36"/>
          <p:cNvSpPr/>
          <p:nvPr/>
        </p:nvSpPr>
        <p:spPr>
          <a:xfrm>
            <a:off x="6203505" y="965555"/>
            <a:ext cx="5440895" cy="5514042"/>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0" name="Google Shape;990;p36"/>
          <p:cNvSpPr/>
          <p:nvPr/>
        </p:nvSpPr>
        <p:spPr>
          <a:xfrm>
            <a:off x="4504993" y="2038007"/>
            <a:ext cx="3783900" cy="4150500"/>
          </a:xfrm>
          <a:prstGeom prst="rect">
            <a:avLst/>
          </a:prstGeom>
          <a:solidFill>
            <a:srgbClr val="FCF6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36"/>
          <p:cNvSpPr/>
          <p:nvPr/>
        </p:nvSpPr>
        <p:spPr>
          <a:xfrm>
            <a:off x="339153" y="2168874"/>
            <a:ext cx="3812772" cy="1774078"/>
          </a:xfrm>
          <a:prstGeom prst="rightArrow">
            <a:avLst>
              <a:gd fmla="val 69889" name="adj1"/>
              <a:gd fmla="val 34324" name="adj2"/>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92" name="Google Shape;992;p36"/>
          <p:cNvGrpSpPr/>
          <p:nvPr/>
        </p:nvGrpSpPr>
        <p:grpSpPr>
          <a:xfrm>
            <a:off x="2158581" y="2633459"/>
            <a:ext cx="1265476" cy="950768"/>
            <a:chOff x="2117335" y="2127289"/>
            <a:chExt cx="1265476" cy="950768"/>
          </a:xfrm>
        </p:grpSpPr>
        <p:pic>
          <p:nvPicPr>
            <p:cNvPr id="993" name="Google Shape;993;p36"/>
            <p:cNvPicPr preferRelativeResize="0"/>
            <p:nvPr/>
          </p:nvPicPr>
          <p:blipFill rotWithShape="1">
            <a:blip r:embed="rId3">
              <a:alphaModFix/>
            </a:blip>
            <a:srcRect b="0" l="0" r="0" t="0"/>
            <a:stretch/>
          </p:blipFill>
          <p:spPr>
            <a:xfrm>
              <a:off x="2117335" y="2127289"/>
              <a:ext cx="1265476" cy="712885"/>
            </a:xfrm>
            <a:prstGeom prst="rect">
              <a:avLst/>
            </a:prstGeom>
            <a:solidFill>
              <a:schemeClr val="lt1"/>
            </a:solidFill>
            <a:ln>
              <a:noFill/>
            </a:ln>
            <a:effectLst>
              <a:outerShdw blurRad="50800" rotWithShape="0" algn="t" dir="5400000" dist="38100">
                <a:srgbClr val="000000">
                  <a:alpha val="40000"/>
                </a:srgbClr>
              </a:outerShdw>
            </a:effectLst>
          </p:spPr>
        </p:pic>
        <p:sp>
          <p:nvSpPr>
            <p:cNvPr id="994" name="Google Shape;994;p36"/>
            <p:cNvSpPr txBox="1"/>
            <p:nvPr/>
          </p:nvSpPr>
          <p:spPr>
            <a:xfrm>
              <a:off x="2326878" y="2847225"/>
              <a:ext cx="84639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lt1"/>
                  </a:solidFill>
                  <a:latin typeface="BIZ UDPGothic"/>
                  <a:ea typeface="BIZ UDPGothic"/>
                  <a:cs typeface="BIZ UDPGothic"/>
                  <a:sym typeface="BIZ UDPGothic"/>
                </a:rPr>
                <a:t>録画動画</a:t>
              </a:r>
              <a:endParaRPr b="0" i="0" sz="900" u="none" cap="none" strike="noStrike">
                <a:solidFill>
                  <a:schemeClr val="lt1"/>
                </a:solidFill>
                <a:latin typeface="BIZ UDPGothic"/>
                <a:ea typeface="BIZ UDPGothic"/>
                <a:cs typeface="BIZ UDPGothic"/>
                <a:sym typeface="BIZ UDPGothic"/>
              </a:endParaRPr>
            </a:p>
          </p:txBody>
        </p:sp>
      </p:grpSp>
      <p:cxnSp>
        <p:nvCxnSpPr>
          <p:cNvPr id="995" name="Google Shape;995;p36"/>
          <p:cNvCxnSpPr/>
          <p:nvPr/>
        </p:nvCxnSpPr>
        <p:spPr>
          <a:xfrm>
            <a:off x="4154690" y="2010729"/>
            <a:ext cx="0" cy="4355804"/>
          </a:xfrm>
          <a:prstGeom prst="straightConnector1">
            <a:avLst/>
          </a:prstGeom>
          <a:noFill/>
          <a:ln cap="flat" cmpd="sng" w="28575">
            <a:solidFill>
              <a:schemeClr val="accent4"/>
            </a:solidFill>
            <a:prstDash val="solid"/>
            <a:round/>
            <a:headEnd len="sm" w="sm" type="none"/>
            <a:tailEnd len="sm" w="sm" type="none"/>
          </a:ln>
        </p:spPr>
      </p:cxnSp>
      <p:cxnSp>
        <p:nvCxnSpPr>
          <p:cNvPr id="996" name="Google Shape;996;p36"/>
          <p:cNvCxnSpPr>
            <a:endCxn id="997" idx="1"/>
          </p:cNvCxnSpPr>
          <p:nvPr/>
        </p:nvCxnSpPr>
        <p:spPr>
          <a:xfrm>
            <a:off x="4154619" y="6354414"/>
            <a:ext cx="4312800" cy="0"/>
          </a:xfrm>
          <a:prstGeom prst="straightConnector1">
            <a:avLst/>
          </a:prstGeom>
          <a:noFill/>
          <a:ln cap="flat" cmpd="sng" w="28575">
            <a:solidFill>
              <a:schemeClr val="accent4"/>
            </a:solidFill>
            <a:prstDash val="solid"/>
            <a:round/>
            <a:headEnd len="sm" w="sm" type="none"/>
            <a:tailEnd len="sm" w="sm" type="none"/>
          </a:ln>
        </p:spPr>
      </p:cxnSp>
      <p:cxnSp>
        <p:nvCxnSpPr>
          <p:cNvPr id="998" name="Google Shape;998;p36"/>
          <p:cNvCxnSpPr/>
          <p:nvPr/>
        </p:nvCxnSpPr>
        <p:spPr>
          <a:xfrm>
            <a:off x="4154690" y="5157390"/>
            <a:ext cx="4798042" cy="0"/>
          </a:xfrm>
          <a:prstGeom prst="straightConnector1">
            <a:avLst/>
          </a:prstGeom>
          <a:noFill/>
          <a:ln cap="flat" cmpd="sng" w="28575">
            <a:solidFill>
              <a:schemeClr val="accent4"/>
            </a:solidFill>
            <a:prstDash val="solid"/>
            <a:round/>
            <a:headEnd len="sm" w="sm" type="none"/>
            <a:tailEnd len="sm" w="sm" type="none"/>
          </a:ln>
        </p:spPr>
      </p:cxnSp>
      <p:cxnSp>
        <p:nvCxnSpPr>
          <p:cNvPr id="999" name="Google Shape;999;p36"/>
          <p:cNvCxnSpPr/>
          <p:nvPr/>
        </p:nvCxnSpPr>
        <p:spPr>
          <a:xfrm>
            <a:off x="4154690" y="3064731"/>
            <a:ext cx="4798042" cy="0"/>
          </a:xfrm>
          <a:prstGeom prst="straightConnector1">
            <a:avLst/>
          </a:prstGeom>
          <a:noFill/>
          <a:ln cap="flat" cmpd="sng" w="28575">
            <a:solidFill>
              <a:schemeClr val="accent4"/>
            </a:solidFill>
            <a:prstDash val="solid"/>
            <a:round/>
            <a:headEnd len="sm" w="sm" type="none"/>
            <a:tailEnd len="sm" w="sm" type="none"/>
          </a:ln>
        </p:spPr>
      </p:cxnSp>
      <p:sp>
        <p:nvSpPr>
          <p:cNvPr id="1000" name="Google Shape;1000;p36"/>
          <p:cNvSpPr/>
          <p:nvPr/>
        </p:nvSpPr>
        <p:spPr>
          <a:xfrm>
            <a:off x="7767114" y="2711468"/>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再放送</a:t>
            </a:r>
            <a:endParaRPr b="0" i="0" sz="1400" u="none" cap="none" strike="noStrike">
              <a:solidFill>
                <a:srgbClr val="000000"/>
              </a:solidFill>
              <a:latin typeface="BIZ UDPGothic"/>
              <a:ea typeface="BIZ UDPGothic"/>
              <a:cs typeface="BIZ UDPGothic"/>
              <a:sym typeface="BIZ UDPGothic"/>
            </a:endParaRPr>
          </a:p>
        </p:txBody>
      </p:sp>
      <p:sp>
        <p:nvSpPr>
          <p:cNvPr id="1001" name="Google Shape;1001;p36"/>
          <p:cNvSpPr/>
          <p:nvPr/>
        </p:nvSpPr>
        <p:spPr>
          <a:xfrm>
            <a:off x="8477601" y="4789373"/>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提供/２次利用</a:t>
            </a:r>
            <a:r>
              <a:rPr b="1" i="0" lang="ja-JP" sz="1000" u="none" cap="none" strike="noStrike">
                <a:solidFill>
                  <a:schemeClr val="accent4"/>
                </a:solidFill>
                <a:latin typeface="BIZ UDPGothic"/>
                <a:ea typeface="BIZ UDPGothic"/>
                <a:cs typeface="BIZ UDPGothic"/>
                <a:sym typeface="BIZ UDPGothic"/>
              </a:rPr>
              <a:t>※</a:t>
            </a:r>
            <a:endParaRPr b="0" i="0" sz="1400" u="none" cap="none" strike="noStrike">
              <a:solidFill>
                <a:srgbClr val="000000"/>
              </a:solidFill>
              <a:latin typeface="BIZ UDPGothic"/>
              <a:ea typeface="BIZ UDPGothic"/>
              <a:cs typeface="BIZ UDPGothic"/>
              <a:sym typeface="BIZ UDPGothic"/>
            </a:endParaRPr>
          </a:p>
        </p:txBody>
      </p:sp>
      <p:sp>
        <p:nvSpPr>
          <p:cNvPr id="997" name="Google Shape;997;p36"/>
          <p:cNvSpPr/>
          <p:nvPr/>
        </p:nvSpPr>
        <p:spPr>
          <a:xfrm>
            <a:off x="8467419" y="599797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マジリード</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資料DL</a:t>
            </a:r>
            <a:endParaRPr b="1" i="0" sz="1600" u="none" cap="none" strike="noStrike">
              <a:solidFill>
                <a:schemeClr val="accent4"/>
              </a:solidFill>
              <a:latin typeface="BIZ UDPGothic"/>
              <a:ea typeface="BIZ UDPGothic"/>
              <a:cs typeface="BIZ UDPGothic"/>
              <a:sym typeface="BIZ UDPGothic"/>
            </a:endParaRPr>
          </a:p>
        </p:txBody>
      </p:sp>
      <p:cxnSp>
        <p:nvCxnSpPr>
          <p:cNvPr id="1002" name="Google Shape;1002;p36"/>
          <p:cNvCxnSpPr>
            <a:endCxn id="1003" idx="1"/>
          </p:cNvCxnSpPr>
          <p:nvPr/>
        </p:nvCxnSpPr>
        <p:spPr>
          <a:xfrm>
            <a:off x="4154516" y="4032604"/>
            <a:ext cx="1758600" cy="0"/>
          </a:xfrm>
          <a:prstGeom prst="straightConnector1">
            <a:avLst/>
          </a:prstGeom>
          <a:noFill/>
          <a:ln cap="flat" cmpd="sng" w="28575">
            <a:solidFill>
              <a:schemeClr val="accent4"/>
            </a:solidFill>
            <a:prstDash val="solid"/>
            <a:round/>
            <a:headEnd len="sm" w="sm" type="none"/>
            <a:tailEnd len="sm" w="sm" type="none"/>
          </a:ln>
        </p:spPr>
      </p:cxnSp>
      <p:sp>
        <p:nvSpPr>
          <p:cNvPr id="1004" name="Google Shape;1004;p36"/>
          <p:cNvSpPr/>
          <p:nvPr/>
        </p:nvSpPr>
        <p:spPr>
          <a:xfrm>
            <a:off x="4766236" y="2700936"/>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見逃し配信</a:t>
            </a:r>
            <a:endParaRPr b="0" i="0" sz="1400" u="none" cap="none" strike="noStrike">
              <a:solidFill>
                <a:srgbClr val="000000"/>
              </a:solidFill>
              <a:latin typeface="BIZ UDPGothic"/>
              <a:ea typeface="BIZ UDPGothic"/>
              <a:cs typeface="BIZ UDPGothic"/>
              <a:sym typeface="BIZ UDPGothic"/>
            </a:endParaRPr>
          </a:p>
        </p:txBody>
      </p:sp>
      <p:sp>
        <p:nvSpPr>
          <p:cNvPr id="1003" name="Google Shape;1003;p36"/>
          <p:cNvSpPr/>
          <p:nvPr/>
        </p:nvSpPr>
        <p:spPr>
          <a:xfrm>
            <a:off x="5913116" y="367616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サマリ動画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作成</a:t>
            </a:r>
            <a:endParaRPr b="0" i="0" sz="1400" u="none" cap="none" strike="noStrike">
              <a:solidFill>
                <a:srgbClr val="000000"/>
              </a:solidFill>
              <a:latin typeface="BIZ UDPGothic"/>
              <a:ea typeface="BIZ UDPGothic"/>
              <a:cs typeface="BIZ UDPGothic"/>
              <a:sym typeface="BIZ UDPGothic"/>
            </a:endParaRPr>
          </a:p>
        </p:txBody>
      </p:sp>
      <p:sp>
        <p:nvSpPr>
          <p:cNvPr id="1005" name="Google Shape;1005;p36"/>
          <p:cNvSpPr/>
          <p:nvPr/>
        </p:nvSpPr>
        <p:spPr>
          <a:xfrm>
            <a:off x="4763685" y="4789372"/>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提供/無料</a:t>
            </a:r>
            <a:r>
              <a:rPr b="1" i="0" lang="ja-JP" sz="1000" u="none" cap="none" strike="noStrike">
                <a:solidFill>
                  <a:schemeClr val="accent4"/>
                </a:solidFill>
                <a:latin typeface="BIZ UDPGothic"/>
                <a:ea typeface="BIZ UDPGothic"/>
                <a:cs typeface="BIZ UDPGothic"/>
                <a:sym typeface="BIZ UDPGothic"/>
              </a:rPr>
              <a:t>※</a:t>
            </a:r>
            <a:endParaRPr b="0" i="0" sz="1000" u="none" cap="none" strike="noStrike">
              <a:solidFill>
                <a:srgbClr val="000000"/>
              </a:solidFill>
              <a:latin typeface="BIZ UDPGothic"/>
              <a:ea typeface="BIZ UDPGothic"/>
              <a:cs typeface="BIZ UDPGothic"/>
              <a:sym typeface="BIZ UDPGothic"/>
            </a:endParaRPr>
          </a:p>
        </p:txBody>
      </p:sp>
      <p:sp>
        <p:nvSpPr>
          <p:cNvPr id="1006" name="Google Shape;1006;p36"/>
          <p:cNvSpPr txBox="1"/>
          <p:nvPr/>
        </p:nvSpPr>
        <p:spPr>
          <a:xfrm>
            <a:off x="4917403" y="2476097"/>
            <a:ext cx="140263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欠席者限定で後日配信</a:t>
            </a:r>
            <a:endParaRPr b="0" i="0" sz="900" u="none" cap="none" strike="noStrike">
              <a:solidFill>
                <a:schemeClr val="accent4"/>
              </a:solidFill>
              <a:latin typeface="BIZ UDPGothic"/>
              <a:ea typeface="BIZ UDPGothic"/>
              <a:cs typeface="BIZ UDPGothic"/>
              <a:sym typeface="BIZ UDPGothic"/>
            </a:endParaRPr>
          </a:p>
        </p:txBody>
      </p:sp>
      <p:sp>
        <p:nvSpPr>
          <p:cNvPr id="1007" name="Google Shape;1007;p36"/>
          <p:cNvSpPr txBox="1"/>
          <p:nvPr/>
        </p:nvSpPr>
        <p:spPr>
          <a:xfrm>
            <a:off x="5819294" y="3432433"/>
            <a:ext cx="1883411"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自社サイトやYouTubeにアップ</a:t>
            </a:r>
            <a:endParaRPr b="0" i="0" sz="900" u="none" cap="none" strike="noStrike">
              <a:solidFill>
                <a:schemeClr val="accent4"/>
              </a:solidFill>
              <a:latin typeface="BIZ UDPGothic"/>
              <a:ea typeface="BIZ UDPGothic"/>
              <a:cs typeface="BIZ UDPGothic"/>
              <a:sym typeface="BIZ UDPGothic"/>
            </a:endParaRPr>
          </a:p>
        </p:txBody>
      </p:sp>
      <p:sp>
        <p:nvSpPr>
          <p:cNvPr id="1008" name="Google Shape;1008;p36"/>
          <p:cNvSpPr txBox="1"/>
          <p:nvPr/>
        </p:nvSpPr>
        <p:spPr>
          <a:xfrm>
            <a:off x="4733901" y="4393163"/>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自社運営SNSへの掲載</a:t>
            </a:r>
            <a:endParaRPr b="0" i="0" sz="900" u="none" cap="none" strike="noStrike">
              <a:solidFill>
                <a:schemeClr val="accent4"/>
              </a:solidFill>
              <a:latin typeface="BIZ UDPGothic"/>
              <a:ea typeface="BIZ UDPGothic"/>
              <a:cs typeface="BIZ UDPGothic"/>
              <a:sym typeface="BIZ UDPGothic"/>
            </a:endParaRPr>
          </a:p>
        </p:txBody>
      </p:sp>
      <p:sp>
        <p:nvSpPr>
          <p:cNvPr id="1009" name="Google Shape;1009;p36"/>
          <p:cNvSpPr txBox="1"/>
          <p:nvPr/>
        </p:nvSpPr>
        <p:spPr>
          <a:xfrm>
            <a:off x="7624928" y="2371099"/>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過去マジセミ開催動画を再放送</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当日登壇無しで手間なし開催</a:t>
            </a:r>
            <a:endParaRPr b="0" i="0" sz="900" u="none" cap="none" strike="noStrike">
              <a:solidFill>
                <a:schemeClr val="accent4"/>
              </a:solidFill>
              <a:latin typeface="BIZ UDPGothic"/>
              <a:ea typeface="BIZ UDPGothic"/>
              <a:cs typeface="BIZ UDPGothic"/>
              <a:sym typeface="BIZ UDPGothic"/>
            </a:endParaRPr>
          </a:p>
        </p:txBody>
      </p:sp>
      <p:sp>
        <p:nvSpPr>
          <p:cNvPr id="1010" name="Google Shape;1010;p36"/>
          <p:cNvSpPr txBox="1"/>
          <p:nvPr/>
        </p:nvSpPr>
        <p:spPr>
          <a:xfrm>
            <a:off x="8394442" y="4400355"/>
            <a:ext cx="1910948"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マジセミ以外のウェビナーや、動画</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ポータル、広告媒体で２次利用</a:t>
            </a:r>
            <a:endParaRPr b="0" i="0" sz="900" u="none" cap="none" strike="noStrike">
              <a:solidFill>
                <a:schemeClr val="accent4"/>
              </a:solidFill>
              <a:latin typeface="BIZ UDPGothic"/>
              <a:ea typeface="BIZ UDPGothic"/>
              <a:cs typeface="BIZ UDPGothic"/>
              <a:sym typeface="BIZ UDPGothic"/>
            </a:endParaRPr>
          </a:p>
        </p:txBody>
      </p:sp>
      <p:sp>
        <p:nvSpPr>
          <p:cNvPr id="1011" name="Google Shape;1011;p36"/>
          <p:cNvSpPr txBox="1"/>
          <p:nvPr/>
        </p:nvSpPr>
        <p:spPr>
          <a:xfrm>
            <a:off x="8358639" y="5511871"/>
            <a:ext cx="1910948"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majisemi.comに掲載し</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新規リードを獲得</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rgbClr val="FF0000"/>
                </a:solidFill>
                <a:latin typeface="BIZ UDPGothic"/>
                <a:ea typeface="BIZ UDPGothic"/>
                <a:cs typeface="BIZ UDPGothic"/>
                <a:sym typeface="BIZ UDPGothic"/>
              </a:rPr>
              <a:t>マジセミ倶楽部特典</a:t>
            </a:r>
            <a:endParaRPr b="0" i="0" sz="900" u="none" cap="none" strike="noStrike">
              <a:solidFill>
                <a:srgbClr val="FF0000"/>
              </a:solidFill>
              <a:latin typeface="BIZ UDPGothic"/>
              <a:ea typeface="BIZ UDPGothic"/>
              <a:cs typeface="BIZ UDPGothic"/>
              <a:sym typeface="BIZ UDPGothic"/>
            </a:endParaRPr>
          </a:p>
        </p:txBody>
      </p:sp>
      <p:sp>
        <p:nvSpPr>
          <p:cNvPr id="1012" name="Google Shape;1012;p36"/>
          <p:cNvSpPr/>
          <p:nvPr/>
        </p:nvSpPr>
        <p:spPr>
          <a:xfrm>
            <a:off x="595695" y="2699470"/>
            <a:ext cx="1351175" cy="712885"/>
          </a:xfrm>
          <a:prstGeom prst="roundRect">
            <a:avLst>
              <a:gd fmla="val 9231" name="adj"/>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br>
              <a:rPr b="1" i="0" lang="ja-JP" sz="1600" u="none" cap="none" strike="noStrike">
                <a:solidFill>
                  <a:schemeClr val="lt1"/>
                </a:solidFill>
                <a:latin typeface="BIZ UDPGothic"/>
                <a:ea typeface="BIZ UDPGothic"/>
                <a:cs typeface="BIZ UDPGothic"/>
                <a:sym typeface="BIZ UDPGothic"/>
              </a:rPr>
            </a:br>
            <a:r>
              <a:rPr b="1" i="0" lang="ja-JP" sz="1600" u="none" cap="none" strike="noStrike">
                <a:solidFill>
                  <a:schemeClr val="lt1"/>
                </a:solidFill>
                <a:latin typeface="BIZ UDPGothic"/>
                <a:ea typeface="BIZ UDPGothic"/>
                <a:cs typeface="BIZ UDPGothic"/>
                <a:sym typeface="BIZ UDPGothic"/>
              </a:rPr>
              <a:t>開催</a:t>
            </a:r>
            <a:endParaRPr b="0" i="0" sz="1400" u="none" cap="none" strike="noStrike">
              <a:solidFill>
                <a:srgbClr val="000000"/>
              </a:solidFill>
              <a:latin typeface="Arial"/>
              <a:ea typeface="Arial"/>
              <a:cs typeface="Arial"/>
              <a:sym typeface="Arial"/>
            </a:endParaRPr>
          </a:p>
        </p:txBody>
      </p:sp>
      <p:sp>
        <p:nvSpPr>
          <p:cNvPr id="1013" name="Google Shape;1013;p36"/>
          <p:cNvSpPr/>
          <p:nvPr/>
        </p:nvSpPr>
        <p:spPr>
          <a:xfrm>
            <a:off x="4756117" y="5643916"/>
            <a:ext cx="2794121" cy="353858"/>
          </a:xfrm>
          <a:prstGeom prst="roundRect">
            <a:avLst>
              <a:gd fmla="val 9231"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リードナーチャリング</a:t>
            </a:r>
            <a:endParaRPr b="0" i="0" sz="1400" u="none" cap="none" strike="noStrike">
              <a:solidFill>
                <a:srgbClr val="000000"/>
              </a:solidFill>
              <a:latin typeface="Arial"/>
              <a:ea typeface="Arial"/>
              <a:cs typeface="Arial"/>
              <a:sym typeface="Arial"/>
            </a:endParaRPr>
          </a:p>
        </p:txBody>
      </p:sp>
      <p:sp>
        <p:nvSpPr>
          <p:cNvPr id="1014" name="Google Shape;1014;p36"/>
          <p:cNvSpPr/>
          <p:nvPr/>
        </p:nvSpPr>
        <p:spPr>
          <a:xfrm>
            <a:off x="7840009" y="1139786"/>
            <a:ext cx="3344076" cy="353858"/>
          </a:xfrm>
          <a:prstGeom prst="roundRect">
            <a:avLst>
              <a:gd fmla="val 9231"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ブランディング・新規リード獲得</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9657698" y="1678321"/>
            <a:ext cx="2141217" cy="2195915"/>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36"/>
          <p:cNvSpPr txBox="1"/>
          <p:nvPr/>
        </p:nvSpPr>
        <p:spPr>
          <a:xfrm>
            <a:off x="9709010" y="2181631"/>
            <a:ext cx="2026521" cy="11233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ウェビナー開催時の</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コンテンツを再利用して、</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500" u="none" cap="none" strike="noStrike">
                <a:solidFill>
                  <a:srgbClr val="102F74"/>
                </a:solidFill>
                <a:latin typeface="BIZ UDPGothic"/>
                <a:ea typeface="BIZ UDPGothic"/>
                <a:cs typeface="BIZ UDPGothic"/>
                <a:sym typeface="BIZ UDPGothic"/>
              </a:rPr>
              <a:t>開催後も継続して</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リードナーチャリング</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新規リード獲得</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267871" y="1381321"/>
            <a:ext cx="354289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18" name="Google Shape;1018;p36"/>
          <p:cNvSpPr txBox="1"/>
          <p:nvPr/>
        </p:nvSpPr>
        <p:spPr>
          <a:xfrm>
            <a:off x="221196" y="101835"/>
            <a:ext cx="6302099"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1019" name="Google Shape;1019;p36"/>
          <p:cNvSpPr txBox="1"/>
          <p:nvPr/>
        </p:nvSpPr>
        <p:spPr>
          <a:xfrm>
            <a:off x="218900" y="965555"/>
            <a:ext cx="365923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コンテンツの有効活用</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1" name="Google Shape;1021;p3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22" name="Google Shape;1022;p36"/>
          <p:cNvSpPr/>
          <p:nvPr/>
        </p:nvSpPr>
        <p:spPr>
          <a:xfrm>
            <a:off x="5944535" y="1654287"/>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SEO記事</a:t>
            </a:r>
            <a:endParaRPr b="1"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(ブログ)作成</a:t>
            </a:r>
            <a:endParaRPr b="0" i="0" sz="1400" u="none" cap="none" strike="noStrike">
              <a:solidFill>
                <a:srgbClr val="000000"/>
              </a:solidFill>
              <a:latin typeface="BIZ UDPGothic"/>
              <a:ea typeface="BIZ UDPGothic"/>
              <a:cs typeface="BIZ UDPGothic"/>
              <a:sym typeface="BIZ UDPGothic"/>
            </a:endParaRPr>
          </a:p>
        </p:txBody>
      </p:sp>
      <p:sp>
        <p:nvSpPr>
          <p:cNvPr id="1023" name="Google Shape;1023;p36"/>
          <p:cNvSpPr txBox="1"/>
          <p:nvPr/>
        </p:nvSpPr>
        <p:spPr>
          <a:xfrm>
            <a:off x="5878753" y="1289346"/>
            <a:ext cx="182679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講演内容から記事を作成</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自社サイトに登録、SEO対策にも</a:t>
            </a:r>
            <a:endParaRPr b="0" i="0" sz="900" u="none" cap="none" strike="noStrike">
              <a:solidFill>
                <a:schemeClr val="accent4"/>
              </a:solidFill>
              <a:latin typeface="BIZ UDPGothic"/>
              <a:ea typeface="BIZ UDPGothic"/>
              <a:cs typeface="BIZ UDPGothic"/>
              <a:sym typeface="BIZ UDPGothic"/>
            </a:endParaRPr>
          </a:p>
        </p:txBody>
      </p:sp>
      <p:cxnSp>
        <p:nvCxnSpPr>
          <p:cNvPr id="1024" name="Google Shape;1024;p36"/>
          <p:cNvCxnSpPr>
            <a:endCxn id="1022" idx="1"/>
          </p:cNvCxnSpPr>
          <p:nvPr/>
        </p:nvCxnSpPr>
        <p:spPr>
          <a:xfrm>
            <a:off x="4154435" y="2010730"/>
            <a:ext cx="1790100" cy="0"/>
          </a:xfrm>
          <a:prstGeom prst="straightConnector1">
            <a:avLst/>
          </a:prstGeom>
          <a:noFill/>
          <a:ln cap="flat" cmpd="sng" w="28575">
            <a:solidFill>
              <a:schemeClr val="accent4"/>
            </a:solidFill>
            <a:prstDash val="solid"/>
            <a:round/>
            <a:headEnd len="sm" w="sm" type="none"/>
            <a:tailEnd len="sm" w="sm" type="none"/>
          </a:ln>
        </p:spPr>
      </p:cxnSp>
      <p:sp>
        <p:nvSpPr>
          <p:cNvPr id="1025" name="Google Shape;1025;p36"/>
          <p:cNvSpPr txBox="1"/>
          <p:nvPr/>
        </p:nvSpPr>
        <p:spPr>
          <a:xfrm>
            <a:off x="251888" y="6119125"/>
            <a:ext cx="39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※トライアルでは無料・有料を問わずフル動画の提供を行っておりません。</a:t>
            </a:r>
            <a:br>
              <a:rPr b="0" i="0" lang="ja-JP" sz="900" u="none" cap="none" strike="noStrike">
                <a:solidFill>
                  <a:schemeClr val="accent4"/>
                </a:solidFill>
                <a:latin typeface="BIZ UDPGothic"/>
                <a:ea typeface="BIZ UDPGothic"/>
                <a:cs typeface="BIZ UDPGothic"/>
                <a:sym typeface="BIZ UDPGothic"/>
              </a:rPr>
            </a:br>
            <a:r>
              <a:rPr b="0" i="0" lang="ja-JP" sz="900" u="none" cap="none" strike="noStrike">
                <a:solidFill>
                  <a:schemeClr val="accent4"/>
                </a:solidFill>
                <a:latin typeface="BIZ UDPGothic"/>
                <a:ea typeface="BIZ UDPGothic"/>
                <a:cs typeface="BIZ UDPGothic"/>
                <a:sym typeface="BIZ UDPGothic"/>
              </a:rPr>
              <a:t>ただし、本契約後はプランを問わず過去のご開催分を提供可能です。</a:t>
            </a:r>
            <a:endParaRPr b="0" i="0" sz="900" u="none" cap="none" strike="noStrike">
              <a:solidFill>
                <a:schemeClr val="accent4"/>
              </a:solidFill>
              <a:latin typeface="BIZ UDPGothic"/>
              <a:ea typeface="BIZ UDPGothic"/>
              <a:cs typeface="BIZ UDPGothic"/>
              <a:sym typeface="BIZ UDPGothic"/>
            </a:endParaRPr>
          </a:p>
        </p:txBody>
      </p:sp>
      <p:sp>
        <p:nvSpPr>
          <p:cNvPr id="1026" name="Google Shape;1026;p3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27" name="Google Shape;1027;p3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p:nvPr/>
        </p:nvSpPr>
        <p:spPr>
          <a:xfrm>
            <a:off x="12026675" y="-525"/>
            <a:ext cx="173100" cy="7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3" name="Google Shape;1033;p37"/>
          <p:cNvSpPr txBox="1"/>
          <p:nvPr/>
        </p:nvSpPr>
        <p:spPr>
          <a:xfrm>
            <a:off x="7062974" y="5578875"/>
            <a:ext cx="4855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※お申込者への配慮のため、開催2営業前以降に申込まれた方のご参加お断りはお受けできません。</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　 確実に競合企業をお断りしたい等の場合には、申込締切日を3営業日前にご設定ください。</a:t>
            </a:r>
            <a:endParaRPr b="0" i="0" sz="800" u="none" cap="none" strike="noStrike">
              <a:solidFill>
                <a:schemeClr val="accent4"/>
              </a:solidFill>
              <a:latin typeface="BIZ UDPGothic"/>
              <a:ea typeface="BIZ UDPGothic"/>
              <a:cs typeface="BIZ UDPGothic"/>
              <a:sym typeface="BIZ UDPGothic"/>
            </a:endParaRPr>
          </a:p>
        </p:txBody>
      </p:sp>
      <p:sp>
        <p:nvSpPr>
          <p:cNvPr id="1034" name="Google Shape;1034;p3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35" name="Google Shape;1035;p37"/>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©2018-2024 MAJISEMI Inc.</a:t>
            </a:r>
            <a:endParaRPr b="0" i="0" sz="1000" u="none" cap="none" strike="noStrike">
              <a:solidFill>
                <a:srgbClr val="D8D8D8"/>
              </a:solidFill>
              <a:latin typeface="Arial"/>
              <a:ea typeface="Arial"/>
              <a:cs typeface="Arial"/>
              <a:sym typeface="Arial"/>
            </a:endParaRPr>
          </a:p>
        </p:txBody>
      </p:sp>
      <p:pic>
        <p:nvPicPr>
          <p:cNvPr descr="グラフィカル ユーザー インターフェイス&#10;&#10;中程度の精度で自動的に生成された説明" id="1036" name="Google Shape;1036;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7" name="Google Shape;1037;p3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38" name="Google Shape;1038;p3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8"/>
          <p:cNvSpPr/>
          <p:nvPr/>
        </p:nvSpPr>
        <p:spPr>
          <a:xfrm rot="-5400000">
            <a:off x="375235" y="793424"/>
            <a:ext cx="2742300" cy="3102600"/>
          </a:xfrm>
          <a:prstGeom prst="round2SameRect">
            <a:avLst>
              <a:gd fmla="val 3710" name="adj1"/>
              <a:gd fmla="val 0" name="adj2"/>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44" name="Google Shape;1044;p38"/>
          <p:cNvSpPr/>
          <p:nvPr/>
        </p:nvSpPr>
        <p:spPr>
          <a:xfrm>
            <a:off x="195083" y="970448"/>
            <a:ext cx="11755200" cy="27453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1045" name="Google Shape;1045;p38"/>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46" name="Google Shape;1046;p38"/>
          <p:cNvSpPr txBox="1"/>
          <p:nvPr/>
        </p:nvSpPr>
        <p:spPr>
          <a:xfrm>
            <a:off x="447608" y="1517794"/>
            <a:ext cx="2597400" cy="1346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1人申込あたり14,500円</a:t>
            </a:r>
            <a:r>
              <a:rPr b="1" i="0" lang="ja-JP" sz="800" u="none" cap="none" strike="noStrike">
                <a:solidFill>
                  <a:schemeClr val="accent4"/>
                </a:solidFill>
                <a:latin typeface="BIZ UDPGothic"/>
                <a:ea typeface="BIZ UDPGothic"/>
                <a:cs typeface="BIZ UDPGothic"/>
                <a:sym typeface="BIZ UDPGothic"/>
              </a:rPr>
              <a:t>(税別)</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都度開催、都度申込</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集客数による成果報酬型課金</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20人以上からの申込</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（請求は集客人数分のみ）</a:t>
            </a:r>
            <a:endParaRPr b="0" i="0" sz="1400" u="none" cap="none" strike="noStrike">
              <a:solidFill>
                <a:schemeClr val="accent4"/>
              </a:solidFill>
              <a:latin typeface="BIZ UDPGothic"/>
              <a:ea typeface="BIZ UDPGothic"/>
              <a:cs typeface="BIZ UDPGothic"/>
              <a:sym typeface="BIZ UDPGothic"/>
            </a:endParaRPr>
          </a:p>
        </p:txBody>
      </p:sp>
      <p:sp>
        <p:nvSpPr>
          <p:cNvPr id="1047" name="Google Shape;1047;p38"/>
          <p:cNvSpPr txBox="1"/>
          <p:nvPr/>
        </p:nvSpPr>
        <p:spPr>
          <a:xfrm>
            <a:off x="3634850" y="2158684"/>
            <a:ext cx="8299500" cy="1464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※実際のご請求は、申込者数に対して上記最大人数までの成果報酬でご請求させていただきます。定員に達した場合、申込受付をストップ致します。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※セミナーの参加者だけではなく、欠席者（事前キャンセル、当日キャンセル）についても、ご請求対象となります。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※なるべく上限近く集客できるよう努力いたしますが、集客数を保証するものではありません。</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※セミナーのテーマや同時開催の他のイベントなどの影響により、全く集客できないケースもございます。</a:t>
            </a:r>
            <a:endParaRPr b="0" i="0" sz="1400" u="none" cap="none" strike="noStrike">
              <a:solidFill>
                <a:srgbClr val="000000"/>
              </a:solidFill>
              <a:latin typeface="BIZ UDPGothic"/>
              <a:ea typeface="BIZ UDPGothic"/>
              <a:cs typeface="BIZ UDPGothic"/>
              <a:sym typeface="BIZ UDPGothic"/>
            </a:endParaRPr>
          </a:p>
        </p:txBody>
      </p:sp>
      <p:sp>
        <p:nvSpPr>
          <p:cNvPr id="1048" name="Google Shape;1048;p38"/>
          <p:cNvSpPr txBox="1"/>
          <p:nvPr/>
        </p:nvSpPr>
        <p:spPr>
          <a:xfrm>
            <a:off x="3634850" y="1056334"/>
            <a:ext cx="7842300" cy="1102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単発でウェビナーを開催いただける完全成果報酬型のプランです。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どこまでお任せいただくか4つのタイプからお選びいただけます。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20名からのお申し込みで承ります。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申込が10人しかなかった場合は、10人分のみのご請求となります。</a:t>
            </a:r>
            <a:endParaRPr b="0" i="0" sz="1400" u="none" cap="none" strike="noStrike">
              <a:solidFill>
                <a:schemeClr val="accent4"/>
              </a:solidFill>
              <a:latin typeface="BIZ UDPGothic"/>
              <a:ea typeface="BIZ UDPGothic"/>
              <a:cs typeface="BIZ UDPGothic"/>
              <a:sym typeface="BIZ UDPGothic"/>
            </a:endParaRPr>
          </a:p>
        </p:txBody>
      </p:sp>
      <p:graphicFrame>
        <p:nvGraphicFramePr>
          <p:cNvPr id="1049" name="Google Shape;1049;p38"/>
          <p:cNvGraphicFramePr/>
          <p:nvPr/>
        </p:nvGraphicFramePr>
        <p:xfrm>
          <a:off x="6486861" y="4119208"/>
          <a:ext cx="3000000" cy="3000000"/>
        </p:xfrm>
        <a:graphic>
          <a:graphicData uri="http://schemas.openxmlformats.org/drawingml/2006/table">
            <a:tbl>
              <a:tblPr bandRow="1" firstRow="1">
                <a:noFill/>
                <a:tableStyleId>{DE458228-4A23-4751-AD18-C8A8BBD7AB6F}</a:tableStyleId>
              </a:tblPr>
              <a:tblGrid>
                <a:gridCol w="1453200"/>
                <a:gridCol w="1299300"/>
                <a:gridCol w="851225"/>
                <a:gridCol w="801000"/>
                <a:gridCol w="1042675"/>
              </a:tblGrid>
              <a:tr h="3344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1647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マジセミビジター</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（20名）</a:t>
                      </a:r>
                      <a:r>
                        <a:rPr lang="ja-JP" sz="1000" u="none" cap="none" strike="noStrike">
                          <a:solidFill>
                            <a:schemeClr val="lt1"/>
                          </a:solidFill>
                          <a:latin typeface="BIZ UDPGothic"/>
                          <a:ea typeface="BIZ UDPGothic"/>
                          <a:cs typeface="BIZ UDPGothic"/>
                          <a:sym typeface="BIZ UDPGothic"/>
                        </a:rPr>
                        <a:t>）</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14,500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ビジタープラン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20名での参考プラン</a:t>
                      </a:r>
                      <a:endParaRPr sz="15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58525">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319,000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cxnSp>
        <p:nvCxnSpPr>
          <p:cNvPr id="1050" name="Google Shape;1050;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51" name="Google Shape;1051;p38"/>
          <p:cNvSpPr/>
          <p:nvPr/>
        </p:nvSpPr>
        <p:spPr>
          <a:xfrm>
            <a:off x="5354675"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52" name="Google Shape;1052;p38"/>
          <p:cNvSpPr/>
          <p:nvPr/>
        </p:nvSpPr>
        <p:spPr>
          <a:xfrm>
            <a:off x="7058691"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cxnSp>
        <p:nvCxnSpPr>
          <p:cNvPr id="1053" name="Google Shape;1053;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cxnSp>
        <p:nvCxnSpPr>
          <p:cNvPr id="1054" name="Google Shape;1054;p38"/>
          <p:cNvCxnSpPr/>
          <p:nvPr/>
        </p:nvCxnSpPr>
        <p:spPr>
          <a:xfrm>
            <a:off x="6350" y="786145"/>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55" name="Google Shape;1055;p38"/>
          <p:cNvSpPr/>
          <p:nvPr/>
        </p:nvSpPr>
        <p:spPr>
          <a:xfrm>
            <a:off x="2856621" y="227019"/>
            <a:ext cx="2414400" cy="461100"/>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マジセミビジター</a:t>
            </a:r>
            <a:endParaRPr b="0" i="0" sz="1800" u="none" cap="none" strike="noStrike">
              <a:solidFill>
                <a:schemeClr val="lt1"/>
              </a:solidFill>
              <a:latin typeface="BIZ UDPGothic"/>
              <a:ea typeface="BIZ UDPGothic"/>
              <a:cs typeface="BIZ UDPGothic"/>
              <a:sym typeface="BIZ UDPGothic"/>
            </a:endParaRPr>
          </a:p>
        </p:txBody>
      </p:sp>
      <p:sp>
        <p:nvSpPr>
          <p:cNvPr id="1056" name="Google Shape;1056;p38"/>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7" name="Google Shape;1057;p38"/>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graphicFrame>
        <p:nvGraphicFramePr>
          <p:cNvPr id="1058" name="Google Shape;1058;p38"/>
          <p:cNvGraphicFramePr/>
          <p:nvPr/>
        </p:nvGraphicFramePr>
        <p:xfrm>
          <a:off x="195083" y="4119209"/>
          <a:ext cx="3000000" cy="3000000"/>
        </p:xfrm>
        <a:graphic>
          <a:graphicData uri="http://schemas.openxmlformats.org/drawingml/2006/table">
            <a:tbl>
              <a:tblPr>
                <a:noFill/>
                <a:tableStyleId>{3467832D-9DE1-49CC-B827-7DFF1556ED4D}</a:tableStyleId>
              </a:tblPr>
              <a:tblGrid>
                <a:gridCol w="805375"/>
                <a:gridCol w="796075"/>
                <a:gridCol w="505425"/>
                <a:gridCol w="605675"/>
                <a:gridCol w="454300"/>
                <a:gridCol w="800425"/>
                <a:gridCol w="735525"/>
                <a:gridCol w="594900"/>
                <a:gridCol w="775175"/>
              </a:tblGrid>
              <a:tr h="423075">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メニュー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企画</a:t>
                      </a:r>
                      <a:endParaRPr sz="10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集客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LP設置</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司会</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他メディア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取込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URL送付</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リマインド</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Zoom</a:t>
                      </a:r>
                      <a:endParaRPr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提供</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事後</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アンケート</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r>
              <a:tr h="260350">
                <a:tc rowSpan="4">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マジセミ</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lt1"/>
                          </a:solidFill>
                          <a:latin typeface="BIZ UDPGothic"/>
                          <a:ea typeface="BIZ UDPGothic"/>
                          <a:cs typeface="BIZ UDPGothic"/>
                          <a:sym typeface="BIZ UDPGothic"/>
                        </a:rPr>
                        <a:t>ビジター</a:t>
                      </a:r>
                      <a:endParaRPr sz="12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標準</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他メディア掲載NG</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集客のみ</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bl>
          </a:graphicData>
        </a:graphic>
      </p:graphicFrame>
      <p:sp>
        <p:nvSpPr>
          <p:cNvPr id="1059" name="Google Shape;1059;p38"/>
          <p:cNvSpPr/>
          <p:nvPr/>
        </p:nvSpPr>
        <p:spPr>
          <a:xfrm>
            <a:off x="2924769" y="3886527"/>
            <a:ext cx="3332400" cy="2310900"/>
          </a:xfrm>
          <a:prstGeom prst="rect">
            <a:avLst/>
          </a:prstGeom>
          <a:noFill/>
          <a:ln cap="flat" cmpd="sng" w="5715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rgbClr val="4F7CE6"/>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0" name="Google Shape;1060;p38"/>
          <p:cNvSpPr/>
          <p:nvPr/>
        </p:nvSpPr>
        <p:spPr>
          <a:xfrm>
            <a:off x="2924772" y="3886519"/>
            <a:ext cx="3332400" cy="230700"/>
          </a:xfrm>
          <a:prstGeom prst="rect">
            <a:avLst/>
          </a:prstGeom>
          <a:solidFill>
            <a:srgbClr val="4F7CE6"/>
          </a:solidFill>
          <a:ln cap="flat" cmpd="sng" w="3810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1" name="Google Shape;1061;p38"/>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62" name="Google Shape;1062;p3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9"/>
          <p:cNvSpPr/>
          <p:nvPr/>
        </p:nvSpPr>
        <p:spPr>
          <a:xfrm rot="-5400000">
            <a:off x="604028" y="606147"/>
            <a:ext cx="36240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68" name="Google Shape;1068;p39"/>
          <p:cNvSpPr/>
          <p:nvPr/>
        </p:nvSpPr>
        <p:spPr>
          <a:xfrm>
            <a:off x="221197" y="969955"/>
            <a:ext cx="11729100" cy="3635400"/>
          </a:xfrm>
          <a:prstGeom prst="roundRect">
            <a:avLst>
              <a:gd fmla="val 3256"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9" name="Google Shape;1069;p39"/>
          <p:cNvSpPr txBox="1"/>
          <p:nvPr/>
        </p:nvSpPr>
        <p:spPr>
          <a:xfrm>
            <a:off x="4717500" y="3048032"/>
            <a:ext cx="7132800" cy="15822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※契約は自動的に1か月更新され、その後も同様になります。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※退会の際は、退会月の前月の月末までにメールにてご連絡ください。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p:txBody>
      </p:sp>
      <p:sp>
        <p:nvSpPr>
          <p:cNvPr id="1070" name="Google Shape;1070;p39"/>
          <p:cNvSpPr txBox="1"/>
          <p:nvPr/>
        </p:nvSpPr>
        <p:spPr>
          <a:xfrm>
            <a:off x="4714725" y="971137"/>
            <a:ext cx="7132800" cy="32592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マジセミ倶楽部は、繰り返しウェビナーを開催する中でPDCAを回し、より良いウェビナーを創っていく会員制のサービスです。入会には審査があります。</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マジセミ倶楽部の場合は、企画＋集客＋司会＋運営のワンストップサービスでのご提供となります。集客のみ、などのご支援はできません。</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60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なお、前述のマジセミ倶楽部の主旨を鑑み、契約開始から１年以内の解約の場合、ペナルティを設定させていただいております。ご了承ください。（ビジターの料金との差額をご請求いたします）</a:t>
            </a:r>
            <a:endParaRPr b="0" i="0" sz="1300" u="none" cap="none" strike="noStrike">
              <a:solidFill>
                <a:srgbClr val="000000"/>
              </a:solidFill>
              <a:latin typeface="Arial"/>
              <a:ea typeface="Arial"/>
              <a:cs typeface="Arial"/>
              <a:sym typeface="Arial"/>
            </a:endParaRPr>
          </a:p>
        </p:txBody>
      </p:sp>
      <p:sp>
        <p:nvSpPr>
          <p:cNvPr id="1071" name="Google Shape;1071;p39"/>
          <p:cNvSpPr txBox="1"/>
          <p:nvPr/>
        </p:nvSpPr>
        <p:spPr>
          <a:xfrm>
            <a:off x="341827" y="996147"/>
            <a:ext cx="4130400" cy="34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月会費　12万円</a:t>
            </a:r>
            <a:r>
              <a:rPr b="1" i="0" lang="ja-JP" sz="800" u="none" cap="none" strike="noStrike">
                <a:solidFill>
                  <a:schemeClr val="accent4"/>
                </a:solidFill>
                <a:latin typeface="BIZ UDPGothic"/>
                <a:ea typeface="BIZ UDPGothic"/>
                <a:cs typeface="BIZ UDPGothic"/>
                <a:sym typeface="BIZ UDPGothic"/>
              </a:rPr>
              <a:t>（税別）</a:t>
            </a:r>
            <a:r>
              <a:rPr b="1" i="0" lang="ja-JP" sz="1000" u="none" cap="none" strike="noStrike">
                <a:solidFill>
                  <a:schemeClr val="accent4"/>
                </a:solidFill>
                <a:latin typeface="BIZ UDPGothic"/>
                <a:ea typeface="BIZ UDPGothic"/>
                <a:cs typeface="BIZ UDPGothic"/>
                <a:sym typeface="BIZ UDPGothic"/>
              </a:rPr>
              <a:t>※ライトプラン時　10名分集客枠を含む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追加集客枠 @1万円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120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１ヶ月毎の自動更新</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１ヶ月ごとに10名の集客枠を追加</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ウェビナーの最低定員は30名</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初月に30名ウェビナー開催の場合は、20名分の追加集客枠を購入（@1万円）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集客人数が定員未達だった場合、未達分の集客枠は翌月以降に持ち越し</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@1万円で追加集客枠の購入が可能</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100" u="none" cap="none" strike="noStrike">
              <a:solidFill>
                <a:srgbClr val="FF0000"/>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100" u="none" cap="none" strike="noStrike">
              <a:solidFill>
                <a:schemeClr val="accent4"/>
              </a:solidFill>
              <a:latin typeface="BIZ UDPGothic"/>
              <a:ea typeface="BIZ UDPGothic"/>
              <a:cs typeface="BIZ UDPGothic"/>
              <a:sym typeface="BIZ UDPGothic"/>
            </a:endParaRPr>
          </a:p>
        </p:txBody>
      </p:sp>
      <p:graphicFrame>
        <p:nvGraphicFramePr>
          <p:cNvPr id="1072" name="Google Shape;1072;p39"/>
          <p:cNvGraphicFramePr/>
          <p:nvPr/>
        </p:nvGraphicFramePr>
        <p:xfrm>
          <a:off x="4503110" y="4742350"/>
          <a:ext cx="3000000" cy="3000000"/>
        </p:xfrm>
        <a:graphic>
          <a:graphicData uri="http://schemas.openxmlformats.org/drawingml/2006/table">
            <a:tbl>
              <a:tblPr bandRow="1" firstRow="1">
                <a:noFill/>
                <a:tableStyleId>{432B047E-2240-43DF-AB91-C3AC2A0F5CC9}</a:tableStyleId>
              </a:tblPr>
              <a:tblGrid>
                <a:gridCol w="1911900"/>
                <a:gridCol w="2402875"/>
                <a:gridCol w="1887875"/>
                <a:gridCol w="1244650"/>
              </a:tblGrid>
              <a:tr h="34242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50" u="none" cap="none" strike="noStrike">
                          <a:latin typeface="BIZ UDPGothic"/>
                          <a:ea typeface="BIZ UDPGothic"/>
                          <a:cs typeface="BIZ UDPGothic"/>
                          <a:sym typeface="BIZ UDPGothic"/>
                        </a:rPr>
                        <a:t>区分</a:t>
                      </a:r>
                      <a:endParaRPr sz="12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391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マジセミ倶楽部ライト（30名）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月会費</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120,000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ライトプラン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30名集客を、</a:t>
                      </a:r>
                      <a:endParaRPr sz="1400" u="none" cap="none" strike="noStrike"/>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月会費で10名、追加集客で20名集客した場合</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rowSpan="3"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追加集客枠</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3２,000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977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352,000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cxnSp>
        <p:nvCxnSpPr>
          <p:cNvPr id="1073" name="Google Shape;1073;p3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74" name="Google Shape;1074;p3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75" name="Google Shape;1075;p3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76" name="Google Shape;1076;p39"/>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77" name="Google Shape;1077;p39"/>
          <p:cNvSpPr/>
          <p:nvPr/>
        </p:nvSpPr>
        <p:spPr>
          <a:xfrm>
            <a:off x="5474771"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78" name="Google Shape;1078;p39"/>
          <p:cNvSpPr/>
          <p:nvPr/>
        </p:nvSpPr>
        <p:spPr>
          <a:xfrm>
            <a:off x="7178787"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079" name="Google Shape;1079;p39"/>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080" name="Google Shape;1080;p39"/>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081" name="Google Shape;1081;p39"/>
          <p:cNvSpPr/>
          <p:nvPr/>
        </p:nvSpPr>
        <p:spPr>
          <a:xfrm>
            <a:off x="228725" y="4714125"/>
            <a:ext cx="3920400" cy="17883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700" u="none" cap="none" strike="noStrike">
                <a:solidFill>
                  <a:schemeClr val="lt1"/>
                </a:solidFill>
                <a:latin typeface="BIZ UDPGothic"/>
                <a:ea typeface="BIZ UDPGothic"/>
                <a:cs typeface="BIZ UDPGothic"/>
                <a:sym typeface="BIZ UDPGothic"/>
              </a:rPr>
              <a:t>「セミナー後の商談化に課題がある」「自社WebサイトのコンテンツやSEOを強化したい」方は、後述のお得なセットプランをご利用ください。</a:t>
            </a:r>
            <a:endParaRPr b="0" i="0" sz="1700" u="none" cap="none" strike="noStrike">
              <a:solidFill>
                <a:schemeClr val="lt1"/>
              </a:solidFill>
              <a:latin typeface="BIZ UDPGothic"/>
              <a:ea typeface="BIZ UDPGothic"/>
              <a:cs typeface="BIZ UDPGothic"/>
              <a:sym typeface="BIZ UDPGothic"/>
            </a:endParaRPr>
          </a:p>
        </p:txBody>
      </p:sp>
      <p:sp>
        <p:nvSpPr>
          <p:cNvPr id="1082" name="Google Shape;1082;p3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83" name="Google Shape;1083;p3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■セミナーで紹介したい対象商品について</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・どの商品・サービスか？</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・想定ターゲット（セミナーに呼びたいひと）は？</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・競合製品は？</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・競合製品に対する強み、差別化ポイントは？</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0"/>
          <p:cNvSpPr/>
          <p:nvPr/>
        </p:nvSpPr>
        <p:spPr>
          <a:xfrm>
            <a:off x="9936816" y="139130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89" name="Google Shape;1089;p40"/>
          <p:cNvSpPr/>
          <p:nvPr/>
        </p:nvSpPr>
        <p:spPr>
          <a:xfrm>
            <a:off x="1804159"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0" name="Google Shape;1090;p40"/>
          <p:cNvSpPr txBox="1"/>
          <p:nvPr/>
        </p:nvSpPr>
        <p:spPr>
          <a:xfrm>
            <a:off x="1800179" y="138966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1" name="Google Shape;1091;p40"/>
          <p:cNvSpPr/>
          <p:nvPr/>
        </p:nvSpPr>
        <p:spPr>
          <a:xfrm>
            <a:off x="4496634"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2" name="Google Shape;1092;p40"/>
          <p:cNvSpPr/>
          <p:nvPr/>
        </p:nvSpPr>
        <p:spPr>
          <a:xfrm>
            <a:off x="5405415" y="1389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3" name="Google Shape;1093;p40"/>
          <p:cNvSpPr txBox="1"/>
          <p:nvPr/>
        </p:nvSpPr>
        <p:spPr>
          <a:xfrm>
            <a:off x="5439647" y="1377434"/>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4" name="Google Shape;1094;p40"/>
          <p:cNvSpPr txBox="1"/>
          <p:nvPr/>
        </p:nvSpPr>
        <p:spPr>
          <a:xfrm>
            <a:off x="4496676" y="1381497"/>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graphicFrame>
        <p:nvGraphicFramePr>
          <p:cNvPr id="1095" name="Google Shape;1095;p40"/>
          <p:cNvGraphicFramePr/>
          <p:nvPr/>
        </p:nvGraphicFramePr>
        <p:xfrm>
          <a:off x="480825" y="1824195"/>
          <a:ext cx="3000000" cy="3000000"/>
        </p:xfrm>
        <a:graphic>
          <a:graphicData uri="http://schemas.openxmlformats.org/drawingml/2006/table">
            <a:tbl>
              <a:tblPr>
                <a:noFill/>
                <a:tableStyleId>{3467832D-9DE1-49CC-B827-7DFF1556ED4D}</a:tableStyleId>
              </a:tblPr>
              <a:tblGrid>
                <a:gridCol w="1244050"/>
                <a:gridCol w="946400"/>
                <a:gridCol w="877375"/>
                <a:gridCol w="897100"/>
                <a:gridCol w="946400"/>
                <a:gridCol w="867525"/>
                <a:gridCol w="926675"/>
                <a:gridCol w="857675"/>
                <a:gridCol w="887250"/>
                <a:gridCol w="939450"/>
                <a:gridCol w="939450"/>
                <a:gridCol w="939450"/>
              </a:tblGrid>
              <a:tr h="338875">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2月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3月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4月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5月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6月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7月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8月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9月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10月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集客枠追加</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月初　</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月会費請求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目標定員</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集客実績</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48名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620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集客枠消費</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月末</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096" name="Google Shape;1096;p40"/>
          <p:cNvSpPr/>
          <p:nvPr/>
        </p:nvSpPr>
        <p:spPr>
          <a:xfrm>
            <a:off x="1719350" y="180770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40"/>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98" name="Google Shape;1098;p40"/>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99" name="Google Shape;1099;p40"/>
          <p:cNvSpPr/>
          <p:nvPr/>
        </p:nvSpPr>
        <p:spPr>
          <a:xfrm>
            <a:off x="5473920" y="227019"/>
            <a:ext cx="19299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ご請求パターン</a:t>
            </a:r>
            <a:endParaRPr b="0" i="0" sz="1800" u="none" cap="none" strike="noStrike">
              <a:solidFill>
                <a:schemeClr val="accent4"/>
              </a:solidFill>
              <a:latin typeface="BIZ UDPGothic"/>
              <a:ea typeface="BIZ UDPGothic"/>
              <a:cs typeface="BIZ UDPGothic"/>
              <a:sym typeface="BIZ UDPGothic"/>
            </a:endParaRPr>
          </a:p>
        </p:txBody>
      </p:sp>
      <p:sp>
        <p:nvSpPr>
          <p:cNvPr id="1100" name="Google Shape;1100;p40"/>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01" name="Google Shape;1101;p40"/>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102" name="Google Shape;1102;p40"/>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103" name="Google Shape;1103;p40"/>
          <p:cNvSpPr/>
          <p:nvPr/>
        </p:nvSpPr>
        <p:spPr>
          <a:xfrm>
            <a:off x="4426475" y="180535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04" name="Google Shape;1104;p40"/>
          <p:cNvGrpSpPr/>
          <p:nvPr/>
        </p:nvGrpSpPr>
        <p:grpSpPr>
          <a:xfrm>
            <a:off x="634256" y="1368535"/>
            <a:ext cx="1509300" cy="959400"/>
            <a:chOff x="2268840" y="1368535"/>
            <a:chExt cx="1509300" cy="959400"/>
          </a:xfrm>
        </p:grpSpPr>
        <p:sp>
          <p:nvSpPr>
            <p:cNvPr id="1105" name="Google Shape;1105;p40"/>
            <p:cNvSpPr/>
            <p:nvPr/>
          </p:nvSpPr>
          <p:spPr>
            <a:xfrm>
              <a:off x="2268840" y="1368535"/>
              <a:ext cx="938400" cy="4818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毎月集客枠を10名追加</a:t>
              </a:r>
              <a:endParaRPr b="0" i="0" sz="1400" u="none" cap="none" strike="noStrike">
                <a:solidFill>
                  <a:srgbClr val="000000"/>
                </a:solidFill>
                <a:latin typeface="BIZ UDPGothic"/>
                <a:ea typeface="BIZ UDPGothic"/>
                <a:cs typeface="BIZ UDPGothic"/>
                <a:sym typeface="BIZ UDPGothic"/>
              </a:endParaRPr>
            </a:p>
          </p:txBody>
        </p:sp>
        <p:cxnSp>
          <p:nvCxnSpPr>
            <p:cNvPr id="1106" name="Google Shape;1106;p40"/>
            <p:cNvCxnSpPr>
              <a:stCxn id="1105" idx="3"/>
            </p:cNvCxnSpPr>
            <p:nvPr/>
          </p:nvCxnSpPr>
          <p:spPr>
            <a:xfrm>
              <a:off x="3207240" y="1609435"/>
              <a:ext cx="570900" cy="718500"/>
            </a:xfrm>
            <a:prstGeom prst="straightConnector1">
              <a:avLst/>
            </a:prstGeom>
            <a:noFill/>
            <a:ln cap="flat" cmpd="sng" w="25400">
              <a:solidFill>
                <a:srgbClr val="FF0066"/>
              </a:solidFill>
              <a:prstDash val="solid"/>
              <a:round/>
              <a:headEnd len="sm" w="sm" type="none"/>
              <a:tailEnd len="med" w="med" type="oval"/>
            </a:ln>
          </p:spPr>
        </p:cxnSp>
      </p:grpSp>
      <p:grpSp>
        <p:nvGrpSpPr>
          <p:cNvPr id="1107" name="Google Shape;1107;p40"/>
          <p:cNvGrpSpPr/>
          <p:nvPr/>
        </p:nvGrpSpPr>
        <p:grpSpPr>
          <a:xfrm>
            <a:off x="2265300" y="3856175"/>
            <a:ext cx="1912800" cy="916350"/>
            <a:chOff x="3871553" y="1403026"/>
            <a:chExt cx="1912800" cy="916350"/>
          </a:xfrm>
        </p:grpSpPr>
        <p:sp>
          <p:nvSpPr>
            <p:cNvPr id="1108" name="Google Shape;1108;p40"/>
            <p:cNvSpPr/>
            <p:nvPr/>
          </p:nvSpPr>
          <p:spPr>
            <a:xfrm>
              <a:off x="4513553" y="1799476"/>
              <a:ext cx="1270800" cy="5199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初月から30名のセミナーでもOK</a:t>
              </a:r>
              <a:endParaRPr b="0" i="0" sz="1100" u="none" cap="none" strike="noStrike">
                <a:solidFill>
                  <a:srgbClr val="FF0066"/>
                </a:solidFill>
                <a:latin typeface="BIZ UDPGothic"/>
                <a:ea typeface="BIZ UDPGothic"/>
                <a:cs typeface="BIZ UDPGothic"/>
                <a:sym typeface="BIZ UDPGothic"/>
              </a:endParaRPr>
            </a:p>
          </p:txBody>
        </p:sp>
        <p:cxnSp>
          <p:nvCxnSpPr>
            <p:cNvPr id="1109" name="Google Shape;1109;p40"/>
            <p:cNvCxnSpPr>
              <a:stCxn id="1108" idx="1"/>
            </p:cNvCxnSpPr>
            <p:nvPr/>
          </p:nvCxnSpPr>
          <p:spPr>
            <a:xfrm rot="10800000">
              <a:off x="3871553" y="1403026"/>
              <a:ext cx="642000" cy="656400"/>
            </a:xfrm>
            <a:prstGeom prst="straightConnector1">
              <a:avLst/>
            </a:prstGeom>
            <a:noFill/>
            <a:ln cap="flat" cmpd="sng" w="25400">
              <a:solidFill>
                <a:srgbClr val="FF0066"/>
              </a:solidFill>
              <a:prstDash val="solid"/>
              <a:round/>
              <a:headEnd len="sm" w="sm" type="none"/>
              <a:tailEnd len="med" w="med" type="oval"/>
            </a:ln>
          </p:spPr>
        </p:cxnSp>
      </p:grpSp>
      <p:grpSp>
        <p:nvGrpSpPr>
          <p:cNvPr id="1110" name="Google Shape;1110;p40"/>
          <p:cNvGrpSpPr/>
          <p:nvPr/>
        </p:nvGrpSpPr>
        <p:grpSpPr>
          <a:xfrm>
            <a:off x="3053840" y="3376334"/>
            <a:ext cx="1843800" cy="708300"/>
            <a:chOff x="2115114" y="1368535"/>
            <a:chExt cx="1843800" cy="708300"/>
          </a:xfrm>
        </p:grpSpPr>
        <p:sp>
          <p:nvSpPr>
            <p:cNvPr id="1111" name="Google Shape;1111;p40"/>
            <p:cNvSpPr/>
            <p:nvPr/>
          </p:nvSpPr>
          <p:spPr>
            <a:xfrm>
              <a:off x="2115114" y="1368535"/>
              <a:ext cx="10920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a:t>
              </a:r>
              <a:endParaRPr b="0" i="0" sz="1400" u="none" cap="none" strike="noStrike">
                <a:solidFill>
                  <a:srgbClr val="000000"/>
                </a:solidFill>
                <a:latin typeface="BIZ UDPGothic"/>
                <a:ea typeface="BIZ UDPGothic"/>
                <a:cs typeface="BIZ UDPGothic"/>
                <a:sym typeface="BIZ UDPGothic"/>
              </a:endParaRPr>
            </a:p>
          </p:txBody>
        </p:sp>
        <p:cxnSp>
          <p:nvCxnSpPr>
            <p:cNvPr id="1112" name="Google Shape;1112;p40"/>
            <p:cNvCxnSpPr>
              <a:stCxn id="1111" idx="3"/>
            </p:cNvCxnSpPr>
            <p:nvPr/>
          </p:nvCxnSpPr>
          <p:spPr>
            <a:xfrm flipH="1" rot="10800000">
              <a:off x="3207114" y="1701385"/>
              <a:ext cx="751800" cy="21300"/>
            </a:xfrm>
            <a:prstGeom prst="straightConnector1">
              <a:avLst/>
            </a:prstGeom>
            <a:noFill/>
            <a:ln cap="flat" cmpd="sng" w="25400">
              <a:solidFill>
                <a:srgbClr val="FF0066"/>
              </a:solidFill>
              <a:prstDash val="solid"/>
              <a:round/>
              <a:headEnd len="sm" w="sm" type="none"/>
              <a:tailEnd len="med" w="med" type="oval"/>
            </a:ln>
          </p:spPr>
        </p:cxnSp>
      </p:grpSp>
      <p:sp>
        <p:nvSpPr>
          <p:cNvPr id="1113" name="Google Shape;1113;p40"/>
          <p:cNvSpPr/>
          <p:nvPr/>
        </p:nvSpPr>
        <p:spPr>
          <a:xfrm>
            <a:off x="5864149" y="244641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14" name="Google Shape;1114;p40"/>
          <p:cNvGrpSpPr/>
          <p:nvPr/>
        </p:nvGrpSpPr>
        <p:grpSpPr>
          <a:xfrm>
            <a:off x="3449632" y="5131625"/>
            <a:ext cx="1637645" cy="1354350"/>
            <a:chOff x="2010859" y="955535"/>
            <a:chExt cx="1600200" cy="1354350"/>
          </a:xfrm>
        </p:grpSpPr>
        <p:sp>
          <p:nvSpPr>
            <p:cNvPr id="1115" name="Google Shape;1115;p40"/>
            <p:cNvSpPr/>
            <p:nvPr/>
          </p:nvSpPr>
          <p:spPr>
            <a:xfrm>
              <a:off x="2010859" y="1601585"/>
              <a:ext cx="11964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未達だった分は翌月に繰越</a:t>
              </a:r>
              <a:endParaRPr b="0" i="0" sz="1400" u="none" cap="none" strike="noStrike">
                <a:solidFill>
                  <a:srgbClr val="000000"/>
                </a:solidFill>
                <a:latin typeface="BIZ UDPGothic"/>
                <a:ea typeface="BIZ UDPGothic"/>
                <a:cs typeface="BIZ UDPGothic"/>
                <a:sym typeface="BIZ UDPGothic"/>
              </a:endParaRPr>
            </a:p>
          </p:txBody>
        </p:sp>
        <p:cxnSp>
          <p:nvCxnSpPr>
            <p:cNvPr id="1116" name="Google Shape;1116;p40"/>
            <p:cNvCxnSpPr>
              <a:stCxn id="1115" idx="3"/>
            </p:cNvCxnSpPr>
            <p:nvPr/>
          </p:nvCxnSpPr>
          <p:spPr>
            <a:xfrm flipH="1" rot="10800000">
              <a:off x="3207259" y="955535"/>
              <a:ext cx="403800" cy="1000200"/>
            </a:xfrm>
            <a:prstGeom prst="straightConnector1">
              <a:avLst/>
            </a:prstGeom>
            <a:noFill/>
            <a:ln cap="flat" cmpd="sng" w="25400">
              <a:solidFill>
                <a:srgbClr val="FF0066"/>
              </a:solidFill>
              <a:prstDash val="solid"/>
              <a:round/>
              <a:headEnd len="sm" w="sm" type="none"/>
              <a:tailEnd len="med" w="med" type="oval"/>
            </a:ln>
          </p:spPr>
        </p:cxnSp>
      </p:grpSp>
      <p:sp>
        <p:nvSpPr>
          <p:cNvPr id="1117" name="Google Shape;1117;p40"/>
          <p:cNvSpPr/>
          <p:nvPr/>
        </p:nvSpPr>
        <p:spPr>
          <a:xfrm>
            <a:off x="5854316" y="5626254"/>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8" name="Google Shape;1118;p40"/>
          <p:cNvSpPr/>
          <p:nvPr/>
        </p:nvSpPr>
        <p:spPr>
          <a:xfrm>
            <a:off x="6386263" y="1341417"/>
            <a:ext cx="3456300" cy="4356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セミナーはいつ開催しても（しなくても）OK</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（目標定員は30名以上、再放送は10名以上）</a:t>
            </a:r>
            <a:endParaRPr b="0" i="0" sz="1400" u="none" cap="none" strike="noStrike">
              <a:solidFill>
                <a:srgbClr val="000000"/>
              </a:solidFill>
              <a:latin typeface="BIZ UDPGothic"/>
              <a:ea typeface="BIZ UDPGothic"/>
              <a:cs typeface="BIZ UDPGothic"/>
              <a:sym typeface="BIZ UDPGothic"/>
            </a:endParaRPr>
          </a:p>
        </p:txBody>
      </p:sp>
      <p:sp>
        <p:nvSpPr>
          <p:cNvPr id="1119" name="Google Shape;1119;p40"/>
          <p:cNvSpPr/>
          <p:nvPr/>
        </p:nvSpPr>
        <p:spPr>
          <a:xfrm>
            <a:off x="5340800" y="1805975"/>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40"/>
          <p:cNvSpPr/>
          <p:nvPr/>
        </p:nvSpPr>
        <p:spPr>
          <a:xfrm>
            <a:off x="5075850" y="491685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1" name="Google Shape;1121;p40"/>
          <p:cNvGrpSpPr/>
          <p:nvPr/>
        </p:nvGrpSpPr>
        <p:grpSpPr>
          <a:xfrm>
            <a:off x="6079178" y="3780060"/>
            <a:ext cx="2168400" cy="639000"/>
            <a:chOff x="1449413" y="1368535"/>
            <a:chExt cx="2168400" cy="639000"/>
          </a:xfrm>
        </p:grpSpPr>
        <p:sp>
          <p:nvSpPr>
            <p:cNvPr id="1122" name="Google Shape;1122;p40"/>
            <p:cNvSpPr/>
            <p:nvPr/>
          </p:nvSpPr>
          <p:spPr>
            <a:xfrm>
              <a:off x="2115113" y="1368535"/>
              <a:ext cx="1502700" cy="6390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50名、100名などの開催もOK</a:t>
              </a:r>
              <a:endParaRPr b="0" i="0" sz="1400" u="none" cap="none" strike="noStrike">
                <a:solidFill>
                  <a:srgbClr val="000000"/>
                </a:solidFill>
                <a:latin typeface="BIZ UDPGothic"/>
                <a:ea typeface="BIZ UDPGothic"/>
                <a:cs typeface="BIZ UDPGothic"/>
                <a:sym typeface="BIZ UDPGothic"/>
              </a:endParaRPr>
            </a:p>
          </p:txBody>
        </p:sp>
        <p:cxnSp>
          <p:nvCxnSpPr>
            <p:cNvPr id="1123" name="Google Shape;1123;p40"/>
            <p:cNvCxnSpPr>
              <a:stCxn id="1122" idx="1"/>
            </p:cNvCxnSpPr>
            <p:nvPr/>
          </p:nvCxnSpPr>
          <p:spPr>
            <a:xfrm rot="10800000">
              <a:off x="1449413" y="1440235"/>
              <a:ext cx="665700" cy="247800"/>
            </a:xfrm>
            <a:prstGeom prst="straightConnector1">
              <a:avLst/>
            </a:prstGeom>
            <a:noFill/>
            <a:ln cap="flat" cmpd="sng" w="25400">
              <a:solidFill>
                <a:srgbClr val="FF0066"/>
              </a:solidFill>
              <a:prstDash val="solid"/>
              <a:round/>
              <a:headEnd len="sm" w="sm" type="none"/>
              <a:tailEnd len="med" w="med" type="oval"/>
            </a:ln>
          </p:spPr>
        </p:cxnSp>
      </p:grpSp>
      <p:cxnSp>
        <p:nvCxnSpPr>
          <p:cNvPr id="1124" name="Google Shape;1124;p40"/>
          <p:cNvCxnSpPr>
            <a:stCxn id="1120" idx="6"/>
            <a:endCxn id="1113" idx="2"/>
          </p:cNvCxnSpPr>
          <p:nvPr/>
        </p:nvCxnSpPr>
        <p:spPr>
          <a:xfrm flipH="1" rot="10800000">
            <a:off x="5438550" y="2628900"/>
            <a:ext cx="425700" cy="2470500"/>
          </a:xfrm>
          <a:prstGeom prst="curvedConnector3">
            <a:avLst>
              <a:gd fmla="val 49988" name="adj1"/>
            </a:avLst>
          </a:prstGeom>
          <a:noFill/>
          <a:ln cap="flat" cmpd="sng" w="25400">
            <a:solidFill>
              <a:srgbClr val="FF0066"/>
            </a:solidFill>
            <a:prstDash val="solid"/>
            <a:round/>
            <a:headEnd len="sm" w="sm" type="none"/>
            <a:tailEnd len="lg" w="lg" type="stealth"/>
          </a:ln>
        </p:spPr>
      </p:cxnSp>
      <p:grpSp>
        <p:nvGrpSpPr>
          <p:cNvPr id="1125" name="Google Shape;1125;p40"/>
          <p:cNvGrpSpPr/>
          <p:nvPr/>
        </p:nvGrpSpPr>
        <p:grpSpPr>
          <a:xfrm>
            <a:off x="6182215" y="5762317"/>
            <a:ext cx="2637900" cy="580027"/>
            <a:chOff x="1695559" y="1368535"/>
            <a:chExt cx="2637900" cy="708300"/>
          </a:xfrm>
        </p:grpSpPr>
        <p:sp>
          <p:nvSpPr>
            <p:cNvPr id="1126" name="Google Shape;1126;p40"/>
            <p:cNvSpPr/>
            <p:nvPr/>
          </p:nvSpPr>
          <p:spPr>
            <a:xfrm>
              <a:off x="2010859" y="1368535"/>
              <a:ext cx="23226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不足分は@1万円でご請求</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目標定員以上集客することは無い</a:t>
              </a:r>
              <a:endParaRPr b="0" i="0" sz="1400" u="none" cap="none" strike="noStrike">
                <a:solidFill>
                  <a:srgbClr val="000000"/>
                </a:solidFill>
                <a:latin typeface="BIZ UDPGothic"/>
                <a:ea typeface="BIZ UDPGothic"/>
                <a:cs typeface="BIZ UDPGothic"/>
                <a:sym typeface="BIZ UDPGothic"/>
              </a:endParaRPr>
            </a:p>
          </p:txBody>
        </p:sp>
        <p:cxnSp>
          <p:nvCxnSpPr>
            <p:cNvPr id="1127" name="Google Shape;1127;p40"/>
            <p:cNvCxnSpPr>
              <a:stCxn id="1126" idx="1"/>
            </p:cNvCxnSpPr>
            <p:nvPr/>
          </p:nvCxnSpPr>
          <p:spPr>
            <a:xfrm rot="10800000">
              <a:off x="1695559" y="1424485"/>
              <a:ext cx="315300" cy="298200"/>
            </a:xfrm>
            <a:prstGeom prst="straightConnector1">
              <a:avLst/>
            </a:prstGeom>
            <a:noFill/>
            <a:ln cap="flat" cmpd="sng" w="25400">
              <a:solidFill>
                <a:srgbClr val="FF0066"/>
              </a:solidFill>
              <a:prstDash val="solid"/>
              <a:round/>
              <a:headEnd len="sm" w="sm" type="none"/>
              <a:tailEnd len="med" w="med" type="oval"/>
            </a:ln>
          </p:spPr>
        </p:cxnSp>
      </p:grpSp>
      <p:sp>
        <p:nvSpPr>
          <p:cNvPr id="1128" name="Google Shape;1128;p40"/>
          <p:cNvSpPr txBox="1"/>
          <p:nvPr/>
        </p:nvSpPr>
        <p:spPr>
          <a:xfrm>
            <a:off x="9954823" y="136122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129" name="Google Shape;1129;p40"/>
          <p:cNvSpPr/>
          <p:nvPr/>
        </p:nvSpPr>
        <p:spPr>
          <a:xfrm>
            <a:off x="9849725" y="1781700"/>
            <a:ext cx="938400" cy="46176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40"/>
          <p:cNvSpPr txBox="1"/>
          <p:nvPr/>
        </p:nvSpPr>
        <p:spPr>
          <a:xfrm>
            <a:off x="292432" y="831765"/>
            <a:ext cx="8505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4"/>
              </a:buClr>
              <a:buSzPts val="1900"/>
              <a:buFont typeface="Arial"/>
              <a:buNone/>
            </a:pPr>
            <a:r>
              <a:rPr b="0" i="0" lang="ja-JP" sz="2800" u="none" cap="none" strike="noStrike">
                <a:solidFill>
                  <a:schemeClr val="accent4"/>
                </a:solidFill>
                <a:latin typeface="BIZ UDPGothic"/>
                <a:ea typeface="BIZ UDPGothic"/>
                <a:cs typeface="BIZ UDPGothic"/>
                <a:sym typeface="BIZ UDPGothic"/>
              </a:rPr>
              <a:t>マジセミ倶楽部でのウェビナー開催と請求の例</a:t>
            </a:r>
            <a:endParaRPr b="0" i="0" sz="2800" u="none" cap="none" strike="noStrike">
              <a:solidFill>
                <a:srgbClr val="000000"/>
              </a:solidFill>
              <a:latin typeface="BIZ UDPGothic"/>
              <a:ea typeface="BIZ UDPGothic"/>
              <a:cs typeface="BIZ UDPGothic"/>
              <a:sym typeface="BIZ UDPGothic"/>
            </a:endParaRPr>
          </a:p>
        </p:txBody>
      </p:sp>
      <p:sp>
        <p:nvSpPr>
          <p:cNvPr id="1131" name="Google Shape;1131;p40"/>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32" name="Google Shape;1132;p40"/>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1"/>
          <p:cNvSpPr/>
          <p:nvPr/>
        </p:nvSpPr>
        <p:spPr>
          <a:xfrm rot="-5400000">
            <a:off x="704215" y="514095"/>
            <a:ext cx="34401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pic>
        <p:nvPicPr>
          <p:cNvPr descr="図形, 背景パターン&#10;&#10;自動的に生成された説明" id="1138" name="Google Shape;1138;p41"/>
          <p:cNvPicPr preferRelativeResize="0"/>
          <p:nvPr/>
        </p:nvPicPr>
        <p:blipFill rotWithShape="1">
          <a:blip r:embed="rId3">
            <a:alphaModFix/>
          </a:blip>
          <a:srcRect b="0" l="0" r="0" t="0"/>
          <a:stretch/>
        </p:blipFill>
        <p:spPr>
          <a:xfrm>
            <a:off x="618715" y="4493312"/>
            <a:ext cx="3416595" cy="2181623"/>
          </a:xfrm>
          <a:prstGeom prst="rect">
            <a:avLst/>
          </a:prstGeom>
          <a:noFill/>
          <a:ln>
            <a:noFill/>
          </a:ln>
        </p:spPr>
      </p:pic>
      <p:sp>
        <p:nvSpPr>
          <p:cNvPr id="1139" name="Google Shape;1139;p41"/>
          <p:cNvSpPr/>
          <p:nvPr/>
        </p:nvSpPr>
        <p:spPr>
          <a:xfrm>
            <a:off x="221197" y="988391"/>
            <a:ext cx="11729100" cy="34401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41"/>
          <p:cNvSpPr txBox="1"/>
          <p:nvPr/>
        </p:nvSpPr>
        <p:spPr>
          <a:xfrm>
            <a:off x="4742732" y="2660598"/>
            <a:ext cx="7327800" cy="1809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※契約は自動的に３か月更新され、その後も同様になります。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※商談保証付きに関してはお受けできない場合がございます。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t/>
            </a:r>
            <a:endParaRPr b="0" i="0" sz="900" u="none" cap="none" strike="noStrike">
              <a:solidFill>
                <a:schemeClr val="accent4"/>
              </a:solidFill>
              <a:latin typeface="BIZ UDPGothic"/>
              <a:ea typeface="BIZ UDPGothic"/>
              <a:cs typeface="BIZ UDPGothic"/>
              <a:sym typeface="BIZ UDPGothic"/>
            </a:endParaRPr>
          </a:p>
        </p:txBody>
      </p:sp>
      <p:sp>
        <p:nvSpPr>
          <p:cNvPr id="1141" name="Google Shape;1141;p41"/>
          <p:cNvSpPr txBox="1"/>
          <p:nvPr/>
        </p:nvSpPr>
        <p:spPr>
          <a:xfrm>
            <a:off x="4765183" y="1190514"/>
            <a:ext cx="7327800" cy="1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3ヵ月毎に自動更新のプランです。30名の集客と3件の商談（アポ）を保証します。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セミナー内容の企画、集客、当日の運営、当日参加者への資料送付までを弊社にて行います。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マジフォロは料金に含まれています。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初回セミナーで30人・3件に満たない場合、その四半期、又は翌四半期以降に繰り越すか、</a:t>
            </a:r>
            <a:endParaRPr b="0" i="0" sz="13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300"/>
              <a:buFont typeface="Arial"/>
              <a:buNone/>
            </a:pPr>
            <a:r>
              <a:rPr b="0" i="0" lang="ja-JP" sz="1300" u="none" cap="none" strike="noStrike">
                <a:solidFill>
                  <a:schemeClr val="accent4"/>
                </a:solidFill>
                <a:latin typeface="BIZ UDPGothic"/>
                <a:ea typeface="BIZ UDPGothic"/>
                <a:cs typeface="BIZ UDPGothic"/>
                <a:sym typeface="BIZ UDPGothic"/>
              </a:rPr>
              <a:t>　　 追加でセミナー開催致します。（基本は初回達成を目指します）</a:t>
            </a:r>
            <a:endParaRPr b="0" i="0" sz="1400" u="none" cap="none" strike="noStrike">
              <a:solidFill>
                <a:srgbClr val="000000"/>
              </a:solidFill>
              <a:latin typeface="BIZ UDPGothic"/>
              <a:ea typeface="BIZ UDPGothic"/>
              <a:cs typeface="BIZ UDPGothic"/>
              <a:sym typeface="BIZ UDPGothic"/>
            </a:endParaRPr>
          </a:p>
        </p:txBody>
      </p:sp>
      <p:sp>
        <p:nvSpPr>
          <p:cNvPr id="1142" name="Google Shape;1142;p41"/>
          <p:cNvSpPr txBox="1"/>
          <p:nvPr/>
        </p:nvSpPr>
        <p:spPr>
          <a:xfrm>
            <a:off x="357465" y="1080289"/>
            <a:ext cx="4222200" cy="2989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3ヵ月毎に60万円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3ヵ月毎の契約で自動更新</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3ヵ月毎に30人の集客と3件の商談を保証</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マジフォロを無料で付与</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未達の場合は未達分を次回以降のセミナーに繰り越し</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31人以上追加開催の場合は1人申込13,500円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400" u="none" cap="none" strike="noStrike">
              <a:solidFill>
                <a:srgbClr val="000000"/>
              </a:solidFill>
              <a:latin typeface="Arial"/>
              <a:ea typeface="Arial"/>
              <a:cs typeface="Arial"/>
              <a:sym typeface="Arial"/>
            </a:endParaRPr>
          </a:p>
          <a:p>
            <a:pPr indent="-101600" lvl="0" marL="171450" marR="0" rtl="0" algn="l">
              <a:lnSpc>
                <a:spcPct val="120000"/>
              </a:lnSpc>
              <a:spcBef>
                <a:spcPts val="0"/>
              </a:spcBef>
              <a:spcAft>
                <a:spcPts val="0"/>
              </a:spcAft>
              <a:buClr>
                <a:srgbClr val="FF0000"/>
              </a:buClr>
              <a:buSzPts val="1100"/>
              <a:buFont typeface="BIZ UDPGothic"/>
              <a:buNone/>
            </a:pPr>
            <a:r>
              <a:t/>
            </a:r>
            <a:endParaRPr b="0" i="0" sz="1100" u="none" cap="none" strike="noStrike">
              <a:solidFill>
                <a:srgbClr val="FF0000"/>
              </a:solidFill>
              <a:latin typeface="BIZ UDPGothic"/>
              <a:ea typeface="BIZ UDPGothic"/>
              <a:cs typeface="BIZ UDPGothic"/>
              <a:sym typeface="BIZ UDPGothic"/>
            </a:endParaRPr>
          </a:p>
        </p:txBody>
      </p:sp>
      <p:graphicFrame>
        <p:nvGraphicFramePr>
          <p:cNvPr id="1143" name="Google Shape;1143;p41"/>
          <p:cNvGraphicFramePr/>
          <p:nvPr/>
        </p:nvGraphicFramePr>
        <p:xfrm>
          <a:off x="4691066" y="4542515"/>
          <a:ext cx="3000000" cy="3000000"/>
        </p:xfrm>
        <a:graphic>
          <a:graphicData uri="http://schemas.openxmlformats.org/drawingml/2006/table">
            <a:tbl>
              <a:tblPr>
                <a:noFill/>
                <a:tableStyleId>{3467832D-9DE1-49CC-B827-7DFF1556ED4D}</a:tableStyleId>
              </a:tblPr>
              <a:tblGrid>
                <a:gridCol w="1844075"/>
                <a:gridCol w="2317650"/>
                <a:gridCol w="590300"/>
                <a:gridCol w="1230625"/>
                <a:gridCol w="1200500"/>
              </a:tblGrid>
              <a:tr h="282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3225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マジセミ倶楽部開催（30名）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7150">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マジフォロ（30名）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accent4"/>
                          </a:solidFill>
                          <a:latin typeface="BIZ UDPGothic"/>
                          <a:ea typeface="BIZ UDPGothic"/>
                          <a:cs typeface="BIZ UDPGothic"/>
                          <a:sym typeface="BIZ UDPGothic"/>
                        </a:rPr>
                        <a:t>参加者への電話・メールでのアポ取り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62175">
                <a:tc vMerge="1"/>
                <a:tc>
                  <a:txBody>
                    <a:bodyPr/>
                    <a:lstStyle/>
                    <a:p>
                      <a:pPr indent="0" lvl="0" marL="0" marR="0" rtl="0" algn="ctr">
                        <a:lnSpc>
                          <a:spcPct val="100000"/>
                        </a:lnSpc>
                        <a:spcBef>
                          <a:spcPts val="0"/>
                        </a:spcBef>
                        <a:spcAft>
                          <a:spcPts val="0"/>
                        </a:spcAft>
                        <a:buClr>
                          <a:srgbClr val="FF5050"/>
                        </a:buClr>
                        <a:buSzPts val="1000"/>
                        <a:buFont typeface="Arial"/>
                        <a:buNone/>
                      </a:pPr>
                      <a:r>
                        <a:rPr lang="ja-JP" sz="1000" u="none" cap="none" strike="noStrike">
                          <a:solidFill>
                            <a:srgbClr val="FF5050"/>
                          </a:solidFill>
                          <a:latin typeface="BIZ UDPGothic"/>
                          <a:ea typeface="BIZ UDPGothic"/>
                          <a:cs typeface="BIZ UDPGothic"/>
                          <a:sym typeface="BIZ UDPGothic"/>
                        </a:rPr>
                        <a:t>マジセミ倶楽部商談保証では全件無料</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-3,500</a:t>
                      </a:r>
                      <a:endParaRPr sz="1000" u="none" cap="none" strike="noStrike">
                        <a:solidFill>
                          <a:srgbClr val="FF505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商談保証プラン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30名での参考プラン</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026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660,000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1144" name="Google Shape;1144;p41"/>
          <p:cNvSpPr txBox="1"/>
          <p:nvPr/>
        </p:nvSpPr>
        <p:spPr>
          <a:xfrm>
            <a:off x="274431" y="5194819"/>
            <a:ext cx="4080000" cy="5862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3200"/>
              <a:buFont typeface="Arial"/>
              <a:buNone/>
            </a:pPr>
            <a:r>
              <a:rPr b="1" i="0" lang="ja-JP" sz="2800" u="none" cap="none" strike="noStrike">
                <a:solidFill>
                  <a:schemeClr val="accent4"/>
                </a:solidFill>
                <a:latin typeface="BIZ UDPGothic"/>
                <a:ea typeface="BIZ UDPGothic"/>
                <a:cs typeface="BIZ UDPGothic"/>
                <a:sym typeface="BIZ UDPGothic"/>
              </a:rPr>
              <a:t>集客・商談を保証!</a:t>
            </a:r>
            <a:endParaRPr b="1" i="0" sz="2800" u="none" cap="none" strike="noStrike">
              <a:solidFill>
                <a:schemeClr val="accent4"/>
              </a:solidFill>
              <a:latin typeface="BIZ UDPGothic"/>
              <a:ea typeface="BIZ UDPGothic"/>
              <a:cs typeface="BIZ UDPGothic"/>
              <a:sym typeface="BIZ UDPGothic"/>
            </a:endParaRPr>
          </a:p>
        </p:txBody>
      </p:sp>
      <p:cxnSp>
        <p:nvCxnSpPr>
          <p:cNvPr id="1145" name="Google Shape;1145;p41"/>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146" name="Google Shape;1146;p41"/>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47" name="Google Shape;1147;p41"/>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148" name="Google Shape;1148;p41"/>
          <p:cNvSpPr txBox="1"/>
          <p:nvPr>
            <p:ph idx="12" type="sldNum"/>
          </p:nvPr>
        </p:nvSpPr>
        <p:spPr>
          <a:xfrm>
            <a:off x="9448800"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a:t>‹#›</a:t>
            </a:fld>
            <a:endParaRPr/>
          </a:p>
        </p:txBody>
      </p:sp>
      <p:sp>
        <p:nvSpPr>
          <p:cNvPr id="1149" name="Google Shape;1149;p41"/>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50" name="Google Shape;1150;p41"/>
          <p:cNvSpPr/>
          <p:nvPr/>
        </p:nvSpPr>
        <p:spPr>
          <a:xfrm>
            <a:off x="5796107"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151" name="Google Shape;1151;p41"/>
          <p:cNvSpPr/>
          <p:nvPr/>
        </p:nvSpPr>
        <p:spPr>
          <a:xfrm>
            <a:off x="7500123"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152" name="Google Shape;1152;p41"/>
          <p:cNvSpPr/>
          <p:nvPr/>
        </p:nvSpPr>
        <p:spPr>
          <a:xfrm>
            <a:off x="2856621" y="227019"/>
            <a:ext cx="2856900" cy="4611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商談保証</a:t>
            </a:r>
            <a:endParaRPr b="0" i="0" sz="1800" u="none" cap="none" strike="noStrike">
              <a:solidFill>
                <a:schemeClr val="lt1"/>
              </a:solidFill>
              <a:latin typeface="BIZ UDPGothic"/>
              <a:ea typeface="BIZ UDPGothic"/>
              <a:cs typeface="BIZ UDPGothic"/>
              <a:sym typeface="BIZ UDPGothic"/>
            </a:endParaRPr>
          </a:p>
        </p:txBody>
      </p:sp>
      <p:sp>
        <p:nvSpPr>
          <p:cNvPr id="1153" name="Google Shape;1153;p41"/>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©2018-2023 MAJISEMI Inc.</a:t>
            </a:r>
            <a:endParaRPr b="0" i="0" sz="1000" u="none" cap="none" strike="noStrike">
              <a:solidFill>
                <a:srgbClr val="D8D8D8"/>
              </a:solidFill>
              <a:latin typeface="Arial"/>
              <a:ea typeface="Arial"/>
              <a:cs typeface="Arial"/>
              <a:sym typeface="Arial"/>
            </a:endParaRPr>
          </a:p>
        </p:txBody>
      </p:sp>
      <p:sp>
        <p:nvSpPr>
          <p:cNvPr id="1154" name="Google Shape;1154;p41"/>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2"/>
          <p:cNvSpPr/>
          <p:nvPr/>
        </p:nvSpPr>
        <p:spPr>
          <a:xfrm>
            <a:off x="4704722" y="924664"/>
            <a:ext cx="3391313" cy="432000"/>
          </a:xfrm>
          <a:prstGeom prst="rect">
            <a:avLst/>
          </a:prstGeom>
          <a:solidFill>
            <a:srgbClr val="FF006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600" u="none" cap="none" strike="noStrike">
                <a:solidFill>
                  <a:schemeClr val="lt1"/>
                </a:solidFill>
                <a:latin typeface="BIZ UDPGothic"/>
                <a:ea typeface="BIZ UDPGothic"/>
                <a:cs typeface="BIZ UDPGothic"/>
                <a:sym typeface="BIZ UDPGothic"/>
              </a:rPr>
              <a:t>おすすめ</a:t>
            </a:r>
            <a:endParaRPr b="0" i="0" sz="1600" u="none" cap="none" strike="noStrike">
              <a:solidFill>
                <a:srgbClr val="000000"/>
              </a:solidFill>
              <a:latin typeface="BIZ UDPGothic"/>
              <a:ea typeface="BIZ UDPGothic"/>
              <a:cs typeface="BIZ UDPGothic"/>
              <a:sym typeface="BIZ UDPGothic"/>
            </a:endParaRPr>
          </a:p>
        </p:txBody>
      </p:sp>
      <p:graphicFrame>
        <p:nvGraphicFramePr>
          <p:cNvPr id="1160" name="Google Shape;1160;p42"/>
          <p:cNvGraphicFramePr/>
          <p:nvPr/>
        </p:nvGraphicFramePr>
        <p:xfrm>
          <a:off x="609641" y="1293472"/>
          <a:ext cx="3000000" cy="3000000"/>
        </p:xfrm>
        <a:graphic>
          <a:graphicData uri="http://schemas.openxmlformats.org/drawingml/2006/table">
            <a:tbl>
              <a:tblPr bandRow="1" firstRow="1">
                <a:noFill/>
                <a:tableStyleId>{36977B20-A630-4A1D-81F4-7C21FFB1FC08}</a:tableStyleId>
              </a:tblPr>
              <a:tblGrid>
                <a:gridCol w="422300"/>
                <a:gridCol w="1977450"/>
                <a:gridCol w="1695275"/>
                <a:gridCol w="1781400"/>
                <a:gridCol w="1609150"/>
                <a:gridCol w="1695275"/>
                <a:gridCol w="1695275"/>
              </a:tblGrid>
              <a:tr h="1062175">
                <a:tc gridSpan="2">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tcPr>
                </a:tc>
                <a:tc hMerge="1"/>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ライト</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92D050"/>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シルバー</a:t>
                      </a:r>
                      <a:endParaRPr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t/>
                      </a:r>
                      <a:endParaRPr b="0" sz="10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6C93EA"/>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ゴールド</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DAA03"/>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プラチナ</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D840D1"/>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プレミアム</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AEABAB"/>
                    </a:solidFill>
                  </a:tcPr>
                </a:tc>
              </a:tr>
              <a:tr h="396000">
                <a:tc rowSpan="5">
                  <a:txBody>
                    <a:bodyPr/>
                    <a:lstStyle/>
                    <a:p>
                      <a:pPr indent="0" lvl="0" marL="0" marR="0" rtl="0" algn="ctr">
                        <a:lnSpc>
                          <a:spcPct val="100000"/>
                        </a:lnSpc>
                        <a:spcBef>
                          <a:spcPts val="0"/>
                        </a:spcBef>
                        <a:spcAft>
                          <a:spcPts val="0"/>
                        </a:spcAft>
                        <a:buClr>
                          <a:srgbClr val="163F9B"/>
                        </a:buClr>
                        <a:buSzPts val="1500"/>
                        <a:buFont typeface="Arial"/>
                        <a:buNone/>
                      </a:pPr>
                      <a:r>
                        <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163F9B"/>
                        </a:buClr>
                        <a:buSzPts val="1500"/>
                        <a:buFont typeface="Arial"/>
                        <a:buNone/>
                      </a:pPr>
                      <a:r>
                        <a:rPr lang="ja-JP" sz="1500" u="none" cap="none" strike="noStrike">
                          <a:solidFill>
                            <a:srgbClr val="163F9B"/>
                          </a:solidFill>
                          <a:latin typeface="BIZ UDPGothic"/>
                          <a:ea typeface="BIZ UDPGothic"/>
                          <a:cs typeface="BIZ UDPGothic"/>
                          <a:sym typeface="BIZ UDPGothic"/>
                        </a:rPr>
                        <a:t>付属サ|ビス</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ウェビナー開催</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92D05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6C93EA"/>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FDAA03"/>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D840D1"/>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75707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SEO記事作成</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   </a:t>
                      </a:r>
                      <a:r>
                        <a:rPr lang="ja-JP" sz="1500" u="none" cap="none" strike="noStrike">
                          <a:solidFill>
                            <a:srgbClr val="6C93EA"/>
                          </a:solidFill>
                          <a:latin typeface="BIZ UDPGothic"/>
                          <a:ea typeface="BIZ UDPGothic"/>
                          <a:cs typeface="BIZ UDPGothic"/>
                          <a:sym typeface="BIZ UDPGothic"/>
                        </a:rPr>
                        <a:t>●</a:t>
                      </a:r>
                      <a:r>
                        <a:rPr lang="ja-JP" sz="800" u="none" cap="none" strike="noStrike">
                          <a:solidFill>
                            <a:srgbClr val="6C93EA"/>
                          </a:solidFill>
                          <a:latin typeface="BIZ UDPGothic"/>
                          <a:ea typeface="BIZ UDPGothic"/>
                          <a:cs typeface="BIZ UDPGothic"/>
                          <a:sym typeface="BIZ UDPGothic"/>
                        </a:rPr>
                        <a:t>※1</a:t>
                      </a:r>
                      <a:endParaRPr sz="800" u="none" cap="none" strike="noStrike">
                        <a:solidFill>
                          <a:srgbClr val="6C93EA"/>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6C86C0"/>
                        </a:buClr>
                        <a:buSzPts val="1500"/>
                        <a:buFont typeface="Arial"/>
                        <a:buNone/>
                      </a:pPr>
                      <a:r>
                        <a:rPr lang="ja-JP" sz="1500" u="none" cap="none" strike="noStrike">
                          <a:solidFill>
                            <a:srgbClr val="6C86C0"/>
                          </a:solidFill>
                          <a:latin typeface="BIZ UDPGothic"/>
                          <a:ea typeface="BIZ UDPGothic"/>
                          <a:cs typeface="BIZ UDPGothic"/>
                          <a:sym typeface="BIZ UDPGothic"/>
                        </a:rPr>
                        <a:t>   </a:t>
                      </a:r>
                      <a:r>
                        <a:rPr b="1" lang="ja-JP" sz="1500" u="none" cap="none" strike="noStrike">
                          <a:solidFill>
                            <a:srgbClr val="FDAA03"/>
                          </a:solidFill>
                          <a:latin typeface="BIZ UDPGothic"/>
                          <a:ea typeface="BIZ UDPGothic"/>
                          <a:cs typeface="BIZ UDPGothic"/>
                          <a:sym typeface="BIZ UDPGothic"/>
                        </a:rPr>
                        <a:t>●</a:t>
                      </a:r>
                      <a:r>
                        <a:rPr lang="ja-JP" sz="800" u="none" cap="none" strike="noStrike">
                          <a:solidFill>
                            <a:srgbClr val="FDAA03"/>
                          </a:solidFill>
                          <a:latin typeface="BIZ UDPGothic"/>
                          <a:ea typeface="BIZ UDPGothic"/>
                          <a:cs typeface="BIZ UDPGothic"/>
                          <a:sym typeface="BIZ UDPGothic"/>
                        </a:rPr>
                        <a:t>※2</a:t>
                      </a:r>
                      <a:endParaRPr sz="800" u="none" cap="none" strike="noStrike">
                        <a:solidFill>
                          <a:srgbClr val="FDAA03"/>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※2</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※2</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マジフォロプラス</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※3</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※3</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サマリ動画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b="1" lang="ja-JP" sz="1500" u="none" cap="none" strike="noStrike">
                          <a:solidFill>
                            <a:srgbClr val="757070"/>
                          </a:solidFill>
                          <a:latin typeface="BIZ UDPGothic"/>
                          <a:ea typeface="BIZ UDPGothic"/>
                          <a:cs typeface="BIZ UDPGothic"/>
                          <a:sym typeface="BIZ UDPGothic"/>
                        </a:rPr>
                        <a:t>　 ●</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r>
              <a:tr h="648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追加集客枠プレゼント</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（特典）</a:t>
                      </a:r>
                      <a:r>
                        <a:rPr lang="ja-JP" sz="1000" u="none" cap="none" strike="noStrike">
                          <a:solidFill>
                            <a:srgbClr val="163F9B"/>
                          </a:solidFill>
                          <a:latin typeface="BIZ UDPGothic"/>
                          <a:ea typeface="BIZ UDPGothic"/>
                          <a:cs typeface="BIZ UDPGothic"/>
                          <a:sym typeface="BIZ UDPGothic"/>
                        </a:rPr>
                        <a:t>※４</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毎年10人分</a:t>
                      </a:r>
                      <a:endParaRPr sz="1500" u="none" cap="none" strike="noStrike">
                        <a:solidFill>
                          <a:srgbClr val="6C93EA"/>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10万円相当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毎年20人分</a:t>
                      </a:r>
                      <a:endParaRPr sz="1500" u="none" cap="none" strike="noStrike">
                        <a:solidFill>
                          <a:srgbClr val="FDAA03"/>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20万円相当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毎年40人分</a:t>
                      </a:r>
                      <a:endParaRPr sz="1500" u="none" cap="none" strike="noStrike">
                        <a:solidFill>
                          <a:srgbClr val="D840D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40万円相当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毎年80人分</a:t>
                      </a:r>
                      <a:endParaRPr sz="1500" u="none" cap="none" strike="noStrike">
                        <a:solidFill>
                          <a:srgbClr val="75707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80万円相当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r>
              <a:tr h="396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月会費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92D050"/>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6C93EA"/>
                          </a:solidFill>
                          <a:latin typeface="BIZ UDPGothic"/>
                          <a:ea typeface="BIZ UDPGothic"/>
                          <a:cs typeface="BIZ UDPGothic"/>
                          <a:sym typeface="BIZ UDPGothic"/>
                        </a:rPr>
                        <a:t>13.5万円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DAA03"/>
                          </a:solidFill>
                          <a:latin typeface="BIZ UDPGothic"/>
                          <a:ea typeface="BIZ UDPGothic"/>
                          <a:cs typeface="BIZ UDPGothic"/>
                          <a:sym typeface="BIZ UDPGothic"/>
                        </a:rPr>
                        <a:t>15.5万円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D840D1"/>
                          </a:solidFill>
                          <a:latin typeface="BIZ UDPGothic"/>
                          <a:ea typeface="BIZ UDPGothic"/>
                          <a:cs typeface="BIZ UDPGothic"/>
                          <a:sym typeface="BIZ UDPGothic"/>
                        </a:rPr>
                        <a:t>25.5万円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57070"/>
                          </a:solidFill>
                          <a:latin typeface="BIZ UDPGothic"/>
                          <a:ea typeface="BIZ UDPGothic"/>
                          <a:cs typeface="BIZ UDPGothic"/>
                          <a:sym typeface="BIZ UDPGothic"/>
                        </a:rPr>
                        <a:t>38.5万円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r>
            </a:tbl>
          </a:graphicData>
        </a:graphic>
      </p:graphicFrame>
      <p:sp>
        <p:nvSpPr>
          <p:cNvPr id="1161" name="Google Shape;1161;p42"/>
          <p:cNvSpPr txBox="1"/>
          <p:nvPr/>
        </p:nvSpPr>
        <p:spPr>
          <a:xfrm>
            <a:off x="1121676" y="5423825"/>
            <a:ext cx="10364100" cy="134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※１　SEO記事作成、サマリ動画作成は、年4回まで実施可能です。また、別途オプションとして購入いただくことでそれ以上も実施可能です。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※２　マジフォロは年120人分まで実施可能です。また、別途オプションとして購入いただくことでそれ以上も実施可能です。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※３　マジフォロプラスの毎月の活動費用を含んでいます。アポ獲得時の成果報酬（1アポ3万円）が別途かかります。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※４　追加集客枠プレゼント特典は、マジセミ倶楽部にご加入いただいてから1年後に付与され、以降毎年同月に付与されます。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(金額は全て税別です)</a:t>
            </a:r>
            <a:endParaRPr b="0" i="0" sz="1400" u="none" cap="none" strike="noStrike">
              <a:solidFill>
                <a:srgbClr val="000000"/>
              </a:solidFill>
              <a:latin typeface="BIZ UDPGothic"/>
              <a:ea typeface="BIZ UDPGothic"/>
              <a:cs typeface="BIZ UDPGothic"/>
              <a:sym typeface="BIZ UDPGothic"/>
            </a:endParaRPr>
          </a:p>
        </p:txBody>
      </p:sp>
      <p:sp>
        <p:nvSpPr>
          <p:cNvPr id="1162" name="Google Shape;1162;p42"/>
          <p:cNvSpPr txBox="1"/>
          <p:nvPr/>
        </p:nvSpPr>
        <p:spPr>
          <a:xfrm>
            <a:off x="292660" y="7028"/>
            <a:ext cx="9264807" cy="709192"/>
          </a:xfrm>
          <a:prstGeom prst="rect">
            <a:avLst/>
          </a:prstGeom>
          <a:noFill/>
          <a:ln>
            <a:noFill/>
          </a:ln>
        </p:spPr>
        <p:txBody>
          <a:bodyPr anchorCtr="0" anchor="t" bIns="45675" lIns="91400" spcFirstLastPara="1" rIns="91400" wrap="square" tIns="107975">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rgbClr val="163F9B"/>
                </a:solidFill>
                <a:latin typeface="BIZ UDPGothic"/>
                <a:ea typeface="BIZ UDPGothic"/>
                <a:cs typeface="BIZ UDPGothic"/>
                <a:sym typeface="BIZ UDPGothic"/>
              </a:rPr>
              <a:t>マジセミ倶楽部のお得なプラン（改定予定）</a:t>
            </a:r>
            <a:endParaRPr b="0" i="0" sz="2399" u="none" cap="none" strike="noStrike">
              <a:solidFill>
                <a:srgbClr val="163F9B"/>
              </a:solidFill>
              <a:latin typeface="BIZ UDPGothic"/>
              <a:ea typeface="BIZ UDPGothic"/>
              <a:cs typeface="BIZ UDPGothic"/>
              <a:sym typeface="BIZ UDPGothic"/>
            </a:endParaRPr>
          </a:p>
        </p:txBody>
      </p:sp>
      <p:cxnSp>
        <p:nvCxnSpPr>
          <p:cNvPr id="1163" name="Google Shape;1163;p42"/>
          <p:cNvCxnSpPr/>
          <p:nvPr/>
        </p:nvCxnSpPr>
        <p:spPr>
          <a:xfrm>
            <a:off x="6591" y="786249"/>
            <a:ext cx="12185170" cy="0"/>
          </a:xfrm>
          <a:prstGeom prst="straightConnector1">
            <a:avLst/>
          </a:prstGeom>
          <a:noFill/>
          <a:ln cap="flat" cmpd="sng" w="9525">
            <a:solidFill>
              <a:srgbClr val="163F9B"/>
            </a:solidFill>
            <a:prstDash val="solid"/>
            <a:miter lim="800000"/>
            <a:headEnd len="sm" w="sm" type="none"/>
            <a:tailEnd len="sm" w="sm" type="none"/>
          </a:ln>
        </p:spPr>
      </p:cxnSp>
      <p:sp>
        <p:nvSpPr>
          <p:cNvPr id="1164" name="Google Shape;1164;p42"/>
          <p:cNvSpPr/>
          <p:nvPr/>
        </p:nvSpPr>
        <p:spPr>
          <a:xfrm>
            <a:off x="12031906" y="-7490"/>
            <a:ext cx="163393" cy="800294"/>
          </a:xfrm>
          <a:prstGeom prst="rect">
            <a:avLst/>
          </a:prstGeom>
          <a:solidFill>
            <a:srgbClr val="163F9B"/>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5" name="Google Shape;1165;p42"/>
          <p:cNvSpPr txBox="1"/>
          <p:nvPr/>
        </p:nvSpPr>
        <p:spPr>
          <a:xfrm>
            <a:off x="10249471" y="222293"/>
            <a:ext cx="1696938" cy="276954"/>
          </a:xfrm>
          <a:prstGeom prst="rect">
            <a:avLst/>
          </a:prstGeom>
          <a:noFill/>
          <a:ln>
            <a:noFill/>
          </a:ln>
        </p:spPr>
        <p:txBody>
          <a:bodyPr anchorCtr="0" anchor="t" bIns="45675" lIns="91400" spcFirstLastPara="1" rIns="91400" wrap="square" tIns="45675">
            <a:spAutoFit/>
          </a:bodyPr>
          <a:lstStyle/>
          <a:p>
            <a:pPr indent="0" lvl="0" marL="0" marR="0" rtl="0" algn="r">
              <a:lnSpc>
                <a:spcPct val="100000"/>
              </a:lnSpc>
              <a:spcBef>
                <a:spcPts val="0"/>
              </a:spcBef>
              <a:spcAft>
                <a:spcPts val="0"/>
              </a:spcAft>
              <a:buClr>
                <a:srgbClr val="000000"/>
              </a:buClr>
              <a:buSzPts val="1200"/>
              <a:buFont typeface="Arial"/>
              <a:buNone/>
            </a:pPr>
            <a:r>
              <a:rPr b="1" i="0" lang="ja-JP" sz="1200" u="none" cap="none" strike="noStrike">
                <a:solidFill>
                  <a:srgbClr val="163F9B"/>
                </a:solidFill>
                <a:latin typeface="BIZ UDPGothic"/>
                <a:ea typeface="BIZ UDPGothic"/>
                <a:cs typeface="BIZ UDPGothic"/>
                <a:sym typeface="BIZ UDPGothic"/>
              </a:rPr>
              <a:t>Pricing </a:t>
            </a:r>
            <a:r>
              <a:rPr b="0" i="0" lang="ja-JP" sz="1200" u="none" cap="none" strike="noStrike">
                <a:solidFill>
                  <a:srgbClr val="163F9B"/>
                </a:solidFill>
                <a:latin typeface="BIZ UDPGothic"/>
                <a:ea typeface="BIZ UDPGothic"/>
                <a:cs typeface="BIZ UDPGothic"/>
                <a:sym typeface="BIZ UDPGothic"/>
              </a:rPr>
              <a:t>Plans</a:t>
            </a:r>
            <a:endParaRPr b="0" i="0" sz="1200" u="none" cap="none" strike="noStrike">
              <a:solidFill>
                <a:srgbClr val="163F9B"/>
              </a:solidFill>
              <a:latin typeface="BIZ UDPGothic"/>
              <a:ea typeface="BIZ UDPGothic"/>
              <a:cs typeface="BIZ UDPGothic"/>
              <a:sym typeface="BIZ UDPGothic"/>
            </a:endParaRPr>
          </a:p>
        </p:txBody>
      </p:sp>
      <p:sp>
        <p:nvSpPr>
          <p:cNvPr id="1166" name="Google Shape;1166;p42"/>
          <p:cNvSpPr/>
          <p:nvPr/>
        </p:nvSpPr>
        <p:spPr>
          <a:xfrm>
            <a:off x="3160710" y="1802823"/>
            <a:ext cx="1404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シンプルにウェビナー</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開催だけ依頼したい</a:t>
            </a:r>
            <a:endParaRPr b="0" i="0" sz="1400" u="none" cap="none" strike="noStrike">
              <a:solidFill>
                <a:srgbClr val="000000"/>
              </a:solidFill>
              <a:latin typeface="BIZ UDPGothic"/>
              <a:ea typeface="BIZ UDPGothic"/>
              <a:cs typeface="BIZ UDPGothic"/>
              <a:sym typeface="BIZ UDPGothic"/>
            </a:endParaRPr>
          </a:p>
        </p:txBody>
      </p:sp>
      <p:sp>
        <p:nvSpPr>
          <p:cNvPr id="1167" name="Google Shape;1167;p42"/>
          <p:cNvSpPr/>
          <p:nvPr/>
        </p:nvSpPr>
        <p:spPr>
          <a:xfrm>
            <a:off x="4744702" y="1802823"/>
            <a:ext cx="1692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講演内容を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Webサイトにも活用したい</a:t>
            </a:r>
            <a:endParaRPr b="0" i="0" sz="1000" u="none" cap="none" strike="noStrike">
              <a:solidFill>
                <a:schemeClr val="lt1"/>
              </a:solidFill>
              <a:latin typeface="BIZ UDPGothic"/>
              <a:ea typeface="BIZ UDPGothic"/>
              <a:cs typeface="BIZ UDPGothic"/>
              <a:sym typeface="BIZ UDPGothic"/>
            </a:endParaRPr>
          </a:p>
        </p:txBody>
      </p:sp>
      <p:sp>
        <p:nvSpPr>
          <p:cNvPr id="1168" name="Google Shape;1168;p42"/>
          <p:cNvSpPr/>
          <p:nvPr/>
        </p:nvSpPr>
        <p:spPr>
          <a:xfrm>
            <a:off x="6552978"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ウェビナー開催直後に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フォローしたい</a:t>
            </a:r>
            <a:endParaRPr b="0" i="0" sz="1000" u="none" cap="none" strike="noStrike">
              <a:solidFill>
                <a:schemeClr val="lt1"/>
              </a:solidFill>
              <a:latin typeface="BIZ UDPGothic"/>
              <a:ea typeface="BIZ UDPGothic"/>
              <a:cs typeface="BIZ UDPGothic"/>
              <a:sym typeface="BIZ UDPGothic"/>
            </a:endParaRPr>
          </a:p>
        </p:txBody>
      </p:sp>
      <p:sp>
        <p:nvSpPr>
          <p:cNvPr id="1169" name="Google Shape;1169;p42"/>
          <p:cNvSpPr/>
          <p:nvPr/>
        </p:nvSpPr>
        <p:spPr>
          <a:xfrm>
            <a:off x="8197756"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ウェビナーから確実に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商談につなげたい</a:t>
            </a:r>
            <a:endParaRPr b="0" i="0" sz="1400" u="none" cap="none" strike="noStrike">
              <a:solidFill>
                <a:srgbClr val="000000"/>
              </a:solidFill>
              <a:latin typeface="BIZ UDPGothic"/>
              <a:ea typeface="BIZ UDPGothic"/>
              <a:cs typeface="BIZ UDPGothic"/>
              <a:sym typeface="BIZ UDPGothic"/>
            </a:endParaRPr>
          </a:p>
        </p:txBody>
      </p:sp>
      <p:sp>
        <p:nvSpPr>
          <p:cNvPr id="1170" name="Google Shape;1170;p42"/>
          <p:cNvSpPr/>
          <p:nvPr/>
        </p:nvSpPr>
        <p:spPr>
          <a:xfrm>
            <a:off x="9961385" y="1802823"/>
            <a:ext cx="1366779"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ウェビナーの効果を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最大化したい</a:t>
            </a:r>
            <a:endParaRPr b="0" i="0" sz="1000" u="none" cap="none" strike="noStrike">
              <a:solidFill>
                <a:schemeClr val="lt1"/>
              </a:solidFill>
              <a:latin typeface="BIZ UDPGothic"/>
              <a:ea typeface="BIZ UDPGothic"/>
              <a:cs typeface="BIZ UDPGothic"/>
              <a:sym typeface="BIZ UDPGothic"/>
            </a:endParaRPr>
          </a:p>
        </p:txBody>
      </p:sp>
      <p:sp>
        <p:nvSpPr>
          <p:cNvPr id="1171" name="Google Shape;1171;p4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72" name="Google Shape;1172;p4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cxnSp>
        <p:nvCxnSpPr>
          <p:cNvPr id="1177" name="Google Shape;1177;p43"/>
          <p:cNvCxnSpPr/>
          <p:nvPr/>
        </p:nvCxnSpPr>
        <p:spPr>
          <a:xfrm>
            <a:off x="6350" y="53052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78" name="Google Shape;1178;p43"/>
          <p:cNvSpPr/>
          <p:nvPr/>
        </p:nvSpPr>
        <p:spPr>
          <a:xfrm>
            <a:off x="12028601" y="-535"/>
            <a:ext cx="163399" cy="5323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9" name="Google Shape;1179;p43"/>
          <p:cNvSpPr txBox="1"/>
          <p:nvPr/>
        </p:nvSpPr>
        <p:spPr>
          <a:xfrm>
            <a:off x="571011" y="-13075"/>
            <a:ext cx="9543048"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2800" u="none" cap="none" strike="noStrike">
                <a:solidFill>
                  <a:schemeClr val="accent4"/>
                </a:solidFill>
                <a:latin typeface="BIZ UDPGothic"/>
                <a:ea typeface="BIZ UDPGothic"/>
                <a:cs typeface="BIZ UDPGothic"/>
                <a:sym typeface="BIZ UDPGothic"/>
              </a:rPr>
              <a:t>その他のオプション　</a:t>
            </a:r>
            <a:r>
              <a:rPr b="0" i="0" lang="ja-JP" sz="1800" u="none" cap="none" strike="noStrike">
                <a:solidFill>
                  <a:schemeClr val="accent4"/>
                </a:solidFill>
                <a:latin typeface="BIZ UDPGothic"/>
                <a:ea typeface="BIZ UDPGothic"/>
                <a:cs typeface="BIZ UDPGothic"/>
                <a:sym typeface="BIZ UDPGothic"/>
              </a:rPr>
              <a:t>※詳細は個別にご相談ください</a:t>
            </a:r>
            <a:endParaRPr b="0" i="0" sz="1400" u="none" cap="none" strike="noStrike">
              <a:solidFill>
                <a:srgbClr val="000000"/>
              </a:solidFill>
              <a:latin typeface="BIZ UDPGothic"/>
              <a:ea typeface="BIZ UDPGothic"/>
              <a:cs typeface="BIZ UDPGothic"/>
              <a:sym typeface="BIZ UDPGothic"/>
            </a:endParaRPr>
          </a:p>
        </p:txBody>
      </p:sp>
      <p:sp>
        <p:nvSpPr>
          <p:cNvPr id="1180" name="Google Shape;1180;p43"/>
          <p:cNvSpPr txBox="1"/>
          <p:nvPr/>
        </p:nvSpPr>
        <p:spPr>
          <a:xfrm>
            <a:off x="10428204" y="59906"/>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aphicFrame>
        <p:nvGraphicFramePr>
          <p:cNvPr id="1181" name="Google Shape;1181;p43"/>
          <p:cNvGraphicFramePr/>
          <p:nvPr/>
        </p:nvGraphicFramePr>
        <p:xfrm>
          <a:off x="393729" y="804881"/>
          <a:ext cx="3000000" cy="3000000"/>
        </p:xfrm>
        <a:graphic>
          <a:graphicData uri="http://schemas.openxmlformats.org/drawingml/2006/table">
            <a:tbl>
              <a:tblPr bandRow="1" firstRow="1">
                <a:noFill/>
                <a:tableStyleId>{36977B20-A630-4A1D-81F4-7C21FFB1FC08}</a:tableStyleId>
              </a:tblPr>
              <a:tblGrid>
                <a:gridCol w="2414775"/>
                <a:gridCol w="2006075"/>
                <a:gridCol w="6923325"/>
              </a:tblGrid>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名称</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料金（税別）</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マジフォロ</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a:t>
                      </a:r>
                      <a:r>
                        <a:rPr lang="ja-JP" sz="1200" u="none" cap="none" strike="noStrike">
                          <a:solidFill>
                            <a:schemeClr val="accent4"/>
                          </a:solidFill>
                          <a:latin typeface="BIZ UDPGothic"/>
                          <a:ea typeface="BIZ UDPGothic"/>
                          <a:cs typeface="BIZ UDPGothic"/>
                          <a:sym typeface="BIZ UDPGothic"/>
                        </a:rPr>
                        <a:t>セミナー</a:t>
                      </a:r>
                      <a:r>
                        <a:rPr lang="ja-JP" sz="1200" u="none" cap="none" strike="noStrike">
                          <a:solidFill>
                            <a:srgbClr val="153D97"/>
                          </a:solidFill>
                          <a:latin typeface="BIZ UDPGothic"/>
                          <a:ea typeface="BIZ UDPGothic"/>
                          <a:cs typeface="BIZ UDPGothic"/>
                          <a:sym typeface="BIZ UDPGothic"/>
                        </a:rPr>
                        <a:t>後のフォロー代行）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@3,500円×集客人数</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マジセミのフォロー専門スタッフが、セミナー終了直後に参加者、欠席者に対して、メール、電話でフォローします。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SEO記事作成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セミナーの講演内容から、SEOを意識した3,000字程度の記事を作成します。貴社のWebサイトに掲載することで、コンテンツマーケティングを促進します。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55625">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フル動画提供/有料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20万円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セミナー動画をご提供させていただき、２次利用していただくためのオプションです。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※一定の利用制限内であれば無料でご提供いたします。トライアル時は、有料、無料ともご提供はありません。</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サマリ動画作成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セミナー動画をYoutube等に掲載する場合、長時間の動画は嫌われる傾向があります。このため5～10分程度に編集してご提供いたします。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見逃し配信</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セミナー申込者の内、当日欠席された方に対して、当日の動画を視聴していただきます。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再放送</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@14,500円/10,000円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過去マジセミで開催した録画を使って、手間なく追加のウェビナーを開催します。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415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２ステップウェビナー</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過去に貴社のウェビナーにお申し込みいただいた方（貴社の見込み客）に対して、より商談（アポ）につながるテーマ（他社比較、製品紹介、デモなど）を企画し、開催します。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運営支援（運営代行）</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貴社セミナーの運営を代行します。申込みページの作成、申込者の管理、Zoomの貸出、当日の司会進行、など一連の作業を代行します。（集客は含まれません。貴社にて集客していただきます。）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マジセミ代表 寺田による</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貴社セミナーでのプレゼン</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※30分～1時間程度</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マジセミ代表 寺田が、貴社セミナーでのプレゼンや対談、パネルディスカッションのファシリテーターを行います。テーマはご相談ください。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“エバンジェリストAI”デジタル寺田による基調講演代行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生成AIを活用した“エバンジェリストAI”デジタル寺田が、貴社のウェビナーで基調講演を行います。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・セミナーで講演するが、講演原稿・スライドを作成する時間がない</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・プレゼンが上手な社員がいない（又は忙しい）ため、プレゼンまで含めて代行してほしい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SEO動画作成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1本5万円～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※10本単位、初期費用別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Youtubeの検索や、Googleの動画検索で上位表示を狙うための施策です。マジセミが貴社専用のAIアバターを作成、用語解説の動画コンテンツを作成します。原稿も納品、ブログ活用も可能です。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製品比較動画作成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貴社の製品の強みを強力に認知させるための競合製品比較動画を作成します。マジセミが貴社専用のAIアバターを作成、製品比較動画コンテンツを作成します。ウェビナーでの配信も可能です。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182" name="Google Shape;1182;p4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3" name="Google Shape;1183;p4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cxnSp>
        <p:nvCxnSpPr>
          <p:cNvPr id="1188" name="Google Shape;1188;p4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89" name="Google Shape;1189;p4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0" name="Google Shape;1190;p44"/>
          <p:cNvSpPr txBox="1"/>
          <p:nvPr/>
        </p:nvSpPr>
        <p:spPr>
          <a:xfrm>
            <a:off x="571011" y="15500"/>
            <a:ext cx="4628400" cy="709199"/>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注意事項</a:t>
            </a:r>
            <a:endParaRPr b="0" i="0" sz="1400" u="none" cap="none" strike="noStrike">
              <a:solidFill>
                <a:srgbClr val="000000"/>
              </a:solidFill>
              <a:latin typeface="BIZ UDPGothic"/>
              <a:ea typeface="BIZ UDPGothic"/>
              <a:cs typeface="BIZ UDPGothic"/>
              <a:sym typeface="BIZ UDPGothic"/>
            </a:endParaRPr>
          </a:p>
        </p:txBody>
      </p:sp>
      <p:sp>
        <p:nvSpPr>
          <p:cNvPr id="1191" name="Google Shape;1191;p4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192" name="Google Shape;1192;p44"/>
          <p:cNvSpPr txBox="1"/>
          <p:nvPr/>
        </p:nvSpPr>
        <p:spPr>
          <a:xfrm>
            <a:off x="571000" y="880025"/>
            <a:ext cx="11143200" cy="525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割増料金</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キャンセル料金</a:t>
            </a:r>
            <a:endParaRPr b="0" i="0" sz="1400" u="none" cap="none" strike="noStrike">
              <a:solidFill>
                <a:srgbClr val="000000"/>
              </a:solidFill>
              <a:latin typeface="Arial"/>
              <a:ea typeface="Arial"/>
              <a:cs typeface="Arial"/>
              <a:sym typeface="Arial"/>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全てのサービスにおいて、マジカン（マジセミ管理画面）から「本申込」をしていただいた後、又は発注書・申込書を受領した後にキャンセルされた場合、100%のキャンセル料金が発生します。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但し、ウェビナー開催については、ビジターは20名分のキャンセル料金、マジセミ倶楽部においては30名分の集客枠の消費を上限とします。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マジフォロについては、ビジターの場合は20名分、マジセミ倶楽部の場合は30名分のキャンセル料金を上限とします。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ウェビナー開催において、タイトル、告知文などの調整が遅れて、ウェビナーの公開が開催日の１０営業日前の17時までに行えなかった場合、キャンセルの扱いとし上記キャンセル料金をご請求いたします。</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マジセミ倶楽部の退会時、集客枠残について返金できません。</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マジセミ倶楽部の主旨を鑑み、マジセミ倶楽部の契約開始から１年以内の解約の場合、ペナルティを設定させていただいております。ご了承ください。（ビジターの料金との差額をご請求いたします）</a:t>
            </a:r>
            <a:endParaRPr b="0" i="0" sz="1600" u="none" cap="none" strike="noStrike">
              <a:solidFill>
                <a:schemeClr val="accent4"/>
              </a:solidFill>
              <a:latin typeface="BIZ UDPGothic"/>
              <a:ea typeface="BIZ UDPGothic"/>
              <a:cs typeface="BIZ UDPGothic"/>
              <a:sym typeface="BIZ UDPGothic"/>
            </a:endParaRPr>
          </a:p>
        </p:txBody>
      </p:sp>
      <p:sp>
        <p:nvSpPr>
          <p:cNvPr id="1193" name="Google Shape;1193;p44"/>
          <p:cNvSpPr/>
          <p:nvPr/>
        </p:nvSpPr>
        <p:spPr>
          <a:xfrm>
            <a:off x="571011" y="922723"/>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4" name="Google Shape;1194;p44"/>
          <p:cNvSpPr/>
          <p:nvPr/>
        </p:nvSpPr>
        <p:spPr>
          <a:xfrm>
            <a:off x="565357" y="3849321"/>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5" name="Google Shape;1195;p44"/>
          <p:cNvSpPr txBox="1"/>
          <p:nvPr/>
        </p:nvSpPr>
        <p:spPr>
          <a:xfrm>
            <a:off x="4445188" y="1318345"/>
            <a:ext cx="6851667" cy="46769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開催4週間前を過ぎての発注は、料金が割り増しになります。</a:t>
            </a:r>
            <a:endParaRPr b="0" i="0" sz="1600" u="none" cap="none" strike="noStrike">
              <a:solidFill>
                <a:srgbClr val="000000"/>
              </a:solidFill>
              <a:latin typeface="BIZ UDPGothic"/>
              <a:ea typeface="BIZ UDPGothic"/>
              <a:cs typeface="BIZ UDPGothic"/>
              <a:sym typeface="BIZ UDPGothic"/>
            </a:endParaRPr>
          </a:p>
        </p:txBody>
      </p:sp>
      <p:graphicFrame>
        <p:nvGraphicFramePr>
          <p:cNvPr id="1196" name="Google Shape;1196;p44"/>
          <p:cNvGraphicFramePr/>
          <p:nvPr/>
        </p:nvGraphicFramePr>
        <p:xfrm>
          <a:off x="2542247" y="1871499"/>
          <a:ext cx="3000000" cy="3000000"/>
        </p:xfrm>
        <a:graphic>
          <a:graphicData uri="http://schemas.openxmlformats.org/drawingml/2006/table">
            <a:tbl>
              <a:tblPr>
                <a:noFill/>
                <a:tableStyleId>{3467832D-9DE1-49CC-B827-7DFF1556ED4D}</a:tableStyleId>
              </a:tblPr>
              <a:tblGrid>
                <a:gridCol w="3792850"/>
                <a:gridCol w="1859450"/>
                <a:gridCol w="1199350"/>
              </a:tblGrid>
              <a:tr h="242375">
                <a:tc>
                  <a:txBody>
                    <a:bodyPr/>
                    <a:lstStyle/>
                    <a:p>
                      <a:pPr indent="0" lvl="0" marL="0" marR="0" rtl="0" algn="ctr">
                        <a:lnSpc>
                          <a:spcPct val="100000"/>
                        </a:lnSpc>
                        <a:spcBef>
                          <a:spcPts val="0"/>
                        </a:spcBef>
                        <a:spcAft>
                          <a:spcPts val="0"/>
                        </a:spcAft>
                        <a:buClr>
                          <a:srgbClr val="000000"/>
                        </a:buClr>
                        <a:buSzPts val="1800"/>
                        <a:buFont typeface="Arial"/>
                        <a:buNone/>
                      </a:pPr>
                      <a:r>
                        <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単価（税別）</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上限指定</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404550">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基本料金</a:t>
                      </a:r>
                      <a:endParaRPr sz="11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（開催4週間前以前の発注）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14,500円</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20名以上</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×1.25倍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開催3週間前を過ぎての発注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bl>
          </a:graphicData>
        </a:graphic>
      </p:graphicFrame>
      <p:sp>
        <p:nvSpPr>
          <p:cNvPr id="1197" name="Google Shape;1197;p44"/>
          <p:cNvSpPr txBox="1"/>
          <p:nvPr/>
        </p:nvSpPr>
        <p:spPr>
          <a:xfrm>
            <a:off x="4316361" y="3195806"/>
            <a:ext cx="7397843" cy="740925"/>
          </a:xfrm>
          <a:prstGeom prst="rect">
            <a:avLst/>
          </a:prstGeom>
          <a:noFill/>
          <a:ln>
            <a:noFill/>
          </a:ln>
        </p:spPr>
        <p:txBody>
          <a:bodyPr anchorCtr="0" anchor="t" bIns="45700" lIns="91425" spcFirstLastPara="1" rIns="91425" wrap="square" tIns="45700">
            <a:noAutofit/>
          </a:bodyPr>
          <a:lstStyle/>
          <a:p>
            <a:pPr indent="0" lvl="0" marL="59309" marR="0" rtl="0" algn="l">
              <a:lnSpc>
                <a:spcPct val="100000"/>
              </a:lnSpc>
              <a:spcBef>
                <a:spcPts val="0"/>
              </a:spcBef>
              <a:spcAft>
                <a:spcPts val="0"/>
              </a:spcAft>
              <a:buClr>
                <a:schemeClr val="accent4"/>
              </a:buClr>
              <a:buSzPts val="1800"/>
              <a:buFont typeface="Arial"/>
              <a:buNone/>
            </a:pPr>
            <a:r>
              <a:rPr b="0" i="0" lang="ja-JP" sz="1600" u="none" cap="none" strike="noStrike">
                <a:solidFill>
                  <a:schemeClr val="accent4"/>
                </a:solidFill>
                <a:latin typeface="BIZ UDPGothic"/>
                <a:ea typeface="BIZ UDPGothic"/>
                <a:cs typeface="BIZ UDPGothic"/>
                <a:sym typeface="BIZ UDPGothic"/>
              </a:rPr>
              <a:t>開催4週間前の本申込みが間に合わない場合、割増料金の設定はございませんが、ご相談の上開催を延期させていただきます。</a:t>
            </a:r>
            <a:endParaRPr b="0" i="0" sz="1600" u="none" cap="none" strike="noStrike">
              <a:solidFill>
                <a:schemeClr val="accent4"/>
              </a:solidFill>
              <a:latin typeface="BIZ UDPGothic"/>
              <a:ea typeface="BIZ UDPGothic"/>
              <a:cs typeface="BIZ UDPGothic"/>
              <a:sym typeface="BIZ UDPGothic"/>
            </a:endParaRPr>
          </a:p>
        </p:txBody>
      </p:sp>
      <p:sp>
        <p:nvSpPr>
          <p:cNvPr id="1198" name="Google Shape;1198;p44"/>
          <p:cNvSpPr/>
          <p:nvPr/>
        </p:nvSpPr>
        <p:spPr>
          <a:xfrm>
            <a:off x="2203129" y="3317186"/>
            <a:ext cx="2110406" cy="394972"/>
          </a:xfrm>
          <a:prstGeom prst="rect">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マジセミ倶楽部各種</a:t>
            </a:r>
            <a:endParaRPr b="0" i="0" sz="1400" u="none" cap="none" strike="noStrike">
              <a:solidFill>
                <a:srgbClr val="000000"/>
              </a:solidFill>
              <a:latin typeface="Arial"/>
              <a:ea typeface="Arial"/>
              <a:cs typeface="Arial"/>
              <a:sym typeface="Arial"/>
            </a:endParaRPr>
          </a:p>
        </p:txBody>
      </p:sp>
      <p:sp>
        <p:nvSpPr>
          <p:cNvPr id="1199" name="Google Shape;1199;p44"/>
          <p:cNvSpPr/>
          <p:nvPr/>
        </p:nvSpPr>
        <p:spPr>
          <a:xfrm>
            <a:off x="2205956" y="1386219"/>
            <a:ext cx="2110406" cy="394972"/>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マジセミビジター</a:t>
            </a:r>
            <a:endParaRPr b="0" i="0" sz="1400" u="none" cap="none" strike="noStrike">
              <a:solidFill>
                <a:schemeClr val="lt1"/>
              </a:solidFill>
              <a:latin typeface="BIZ UDPGothic"/>
              <a:ea typeface="BIZ UDPGothic"/>
              <a:cs typeface="BIZ UDPGothic"/>
              <a:sym typeface="BIZ UDPGothic"/>
            </a:endParaRPr>
          </a:p>
        </p:txBody>
      </p:sp>
      <p:sp>
        <p:nvSpPr>
          <p:cNvPr id="1200" name="Google Shape;1200;p44"/>
          <p:cNvSpPr txBox="1"/>
          <p:nvPr/>
        </p:nvSpPr>
        <p:spPr>
          <a:xfrm>
            <a:off x="2100200" y="857300"/>
            <a:ext cx="9797700" cy="49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■基本的には6週間前から打ち合わせし、開催4週間前に本申込みいただくスケジュール感となります。</a:t>
            </a:r>
            <a:endParaRPr b="0" i="0" sz="1600" u="none" cap="none" strike="noStrike">
              <a:solidFill>
                <a:srgbClr val="000000"/>
              </a:solidFill>
              <a:latin typeface="BIZ UDPGothic"/>
              <a:ea typeface="BIZ UDPGothic"/>
              <a:cs typeface="BIZ UDPGothic"/>
              <a:sym typeface="BIZ UDPGothic"/>
            </a:endParaRPr>
          </a:p>
        </p:txBody>
      </p:sp>
      <p:sp>
        <p:nvSpPr>
          <p:cNvPr id="1201" name="Google Shape;1201;p4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02" name="Google Shape;1202;p4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5"/>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6"/>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16" name="Google Shape;1216;p46"/>
          <p:cNvSpPr/>
          <p:nvPr/>
        </p:nvSpPr>
        <p:spPr>
          <a:xfrm>
            <a:off x="0" y="-8878"/>
            <a:ext cx="5201692" cy="33172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7" name="Google Shape;1217;p46"/>
          <p:cNvGrpSpPr/>
          <p:nvPr/>
        </p:nvGrpSpPr>
        <p:grpSpPr>
          <a:xfrm>
            <a:off x="700136" y="399627"/>
            <a:ext cx="2012784" cy="2576310"/>
            <a:chOff x="711269" y="1590436"/>
            <a:chExt cx="2012784" cy="2576310"/>
          </a:xfrm>
        </p:grpSpPr>
        <p:sp>
          <p:nvSpPr>
            <p:cNvPr id="1218" name="Google Shape;1218;p46"/>
            <p:cNvSpPr txBox="1"/>
            <p:nvPr/>
          </p:nvSpPr>
          <p:spPr>
            <a:xfrm>
              <a:off x="723521" y="3565246"/>
              <a:ext cx="2000532" cy="6015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2900"/>
                <a:buFont typeface="Arial"/>
                <a:buNone/>
              </a:pPr>
              <a:r>
                <a:rPr b="0" i="0" lang="ja-JP" sz="2900" u="none" cap="none" strike="noStrike">
                  <a:solidFill>
                    <a:schemeClr val="lt1"/>
                  </a:solidFill>
                  <a:latin typeface="BIZ UDPGothic"/>
                  <a:ea typeface="BIZ UDPGothic"/>
                  <a:cs typeface="BIZ UDPGothic"/>
                  <a:sym typeface="BIZ UDPGothic"/>
                </a:rPr>
                <a:t>会社概要</a:t>
              </a:r>
              <a:endParaRPr b="0" i="0" sz="2900" u="none" cap="none" strike="noStrike">
                <a:solidFill>
                  <a:schemeClr val="lt1"/>
                </a:solidFill>
                <a:latin typeface="BIZ UDPGothic"/>
                <a:ea typeface="BIZ UDPGothic"/>
                <a:cs typeface="BIZ UDPGothic"/>
                <a:sym typeface="BIZ UDPGothic"/>
              </a:endParaRPr>
            </a:p>
          </p:txBody>
        </p:sp>
        <p:pic>
          <p:nvPicPr>
            <p:cNvPr descr="抽象, 挿絵 が含まれている画像&#10;&#10;自動的に生成された説明" id="1219" name="Google Shape;1219;p46"/>
            <p:cNvPicPr preferRelativeResize="0"/>
            <p:nvPr/>
          </p:nvPicPr>
          <p:blipFill rotWithShape="1">
            <a:blip r:embed="rId3">
              <a:alphaModFix/>
            </a:blip>
            <a:srcRect b="0" l="0" r="0" t="0"/>
            <a:stretch/>
          </p:blipFill>
          <p:spPr>
            <a:xfrm>
              <a:off x="711269" y="1590436"/>
              <a:ext cx="2000533" cy="2000533"/>
            </a:xfrm>
            <a:prstGeom prst="rect">
              <a:avLst/>
            </a:prstGeom>
            <a:noFill/>
            <a:ln cap="flat" cmpd="sng" w="9525">
              <a:solidFill>
                <a:schemeClr val="lt1"/>
              </a:solidFill>
              <a:prstDash val="solid"/>
              <a:round/>
              <a:headEnd len="sm" w="sm" type="none"/>
              <a:tailEnd len="sm" w="sm" type="none"/>
            </a:ln>
          </p:spPr>
        </p:pic>
      </p:grpSp>
      <p:sp>
        <p:nvSpPr>
          <p:cNvPr id="1220" name="Google Shape;1220;p46"/>
          <p:cNvSpPr txBox="1"/>
          <p:nvPr/>
        </p:nvSpPr>
        <p:spPr>
          <a:xfrm>
            <a:off x="3160822" y="352669"/>
            <a:ext cx="1868100" cy="25704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会社名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本社所在地</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代表者名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事業内容</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セミナー開催実績</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設立</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資本金</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従業員数</a:t>
            </a:r>
            <a:endParaRPr b="0" i="0" sz="1400" u="none" cap="none" strike="noStrike">
              <a:solidFill>
                <a:schemeClr val="lt1"/>
              </a:solidFill>
              <a:latin typeface="BIZ UDPGothic"/>
              <a:ea typeface="BIZ UDPGothic"/>
              <a:cs typeface="BIZ UDPGothic"/>
              <a:sym typeface="BIZ UDPGothic"/>
            </a:endParaRPr>
          </a:p>
        </p:txBody>
      </p:sp>
      <p:sp>
        <p:nvSpPr>
          <p:cNvPr id="1221" name="Google Shape;1221;p46"/>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46"/>
          <p:cNvSpPr txBox="1"/>
          <p:nvPr/>
        </p:nvSpPr>
        <p:spPr>
          <a:xfrm>
            <a:off x="5278560" y="357667"/>
            <a:ext cx="565170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〒105-0022　東京都港区海岸1丁目2-20汐留ビルディング３階</a:t>
            </a:r>
            <a:br>
              <a:rPr b="0" i="0" lang="ja-JP" sz="1400" u="none" cap="none" strike="noStrike">
                <a:solidFill>
                  <a:schemeClr val="accent4"/>
                </a:solidFill>
                <a:latin typeface="BIZ UDPGothic"/>
                <a:ea typeface="BIZ UDPGothic"/>
                <a:cs typeface="BIZ UDPGothic"/>
                <a:sym typeface="BIZ UDPGothic"/>
              </a:rPr>
            </a:br>
            <a:r>
              <a:rPr b="0" i="0" lang="ja-JP" sz="1400" u="none" cap="none" strike="noStrike">
                <a:solidFill>
                  <a:schemeClr val="accent4"/>
                </a:solidFill>
                <a:latin typeface="BIZ UDPGothic"/>
                <a:ea typeface="BIZ UDPGothic"/>
                <a:cs typeface="BIZ UDPGothic"/>
                <a:sym typeface="BIZ UDPGothic"/>
              </a:rPr>
              <a:t>寺田　雄一</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IT・製造業専門セミナーマーケティングサービス「マジセミ」の運営</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昨年実績　約1,0００回開催、延べ動員数 約6０,000人（2023年）</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2018年1月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1,000万円</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４5名</a:t>
            </a:r>
            <a:endParaRPr b="0" i="0" sz="1400" u="none" cap="none" strike="noStrike">
              <a:solidFill>
                <a:schemeClr val="accent4"/>
              </a:solidFill>
              <a:latin typeface="BIZ UDPGothic"/>
              <a:ea typeface="BIZ UDPGothic"/>
              <a:cs typeface="BIZ UDPGothic"/>
              <a:sym typeface="BIZ UDPGothic"/>
            </a:endParaRPr>
          </a:p>
        </p:txBody>
      </p:sp>
      <p:sp>
        <p:nvSpPr>
          <p:cNvPr id="1223" name="Google Shape;1223;p46"/>
          <p:cNvSpPr txBox="1"/>
          <p:nvPr/>
        </p:nvSpPr>
        <p:spPr>
          <a:xfrm>
            <a:off x="5297771" y="3309953"/>
            <a:ext cx="6227400" cy="19389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デジタル関連のプロダクトやサービスとの新たな出会いと体験の場を創造することで</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国内産業の発展と、エンジニアの活躍促進を実現する                </a:t>
            </a:r>
            <a:r>
              <a:rPr b="0" i="0" lang="ja-JP" sz="1200" u="none" cap="none" strike="noStrike">
                <a:solidFill>
                  <a:schemeClr val="lt1"/>
                </a:solidFill>
                <a:latin typeface="BIZ UDPGothic"/>
                <a:ea typeface="BIZ UDPGothic"/>
                <a:cs typeface="BIZ UDPGothic"/>
                <a:sym typeface="BIZ UDPGothic"/>
              </a:rPr>
              <a:t> 。</a:t>
            </a:r>
            <a:endParaRPr b="0" i="0" sz="1200" u="none" cap="none" strike="noStrike">
              <a:solidFill>
                <a:schemeClr val="lt1"/>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そのために、提供企業の規模の大小に関係なく、優れた技術やその可能性を広く社会に伝える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エンドユーザーに対して、技術そのものではなく、その技術でどのような課題が解決できるのかを、わかりやすく伝える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2025年には、年間2,000回のウェビナーを開催する</a:t>
            </a:r>
            <a:endParaRPr b="0" i="0" sz="1200" u="none" cap="none" strike="noStrike">
              <a:solidFill>
                <a:schemeClr val="accent4"/>
              </a:solidFill>
              <a:latin typeface="BIZ UDPGothic"/>
              <a:ea typeface="BIZ UDPGothic"/>
              <a:cs typeface="BIZ UDPGothic"/>
              <a:sym typeface="BIZ UDPGothic"/>
            </a:endParaRPr>
          </a:p>
        </p:txBody>
      </p:sp>
      <p:sp>
        <p:nvSpPr>
          <p:cNvPr id="1224" name="Google Shape;1224;p46"/>
          <p:cNvSpPr txBox="1"/>
          <p:nvPr/>
        </p:nvSpPr>
        <p:spPr>
          <a:xfrm>
            <a:off x="1308066" y="4439084"/>
            <a:ext cx="375300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セミナーをエンタメに変える</a:t>
            </a:r>
            <a:endParaRPr b="1" i="0" sz="19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セミナーで社会を変える</a:t>
            </a:r>
            <a:endParaRPr b="1" i="0" sz="900" u="none" cap="none" strike="noStrike">
              <a:solidFill>
                <a:schemeClr val="accent4"/>
              </a:solidFill>
              <a:latin typeface="BIZ UDPGothic"/>
              <a:ea typeface="BIZ UDPGothic"/>
              <a:cs typeface="BIZ UDPGothic"/>
              <a:sym typeface="BIZ UDPGothic"/>
            </a:endParaRPr>
          </a:p>
        </p:txBody>
      </p:sp>
      <p:sp>
        <p:nvSpPr>
          <p:cNvPr id="1225" name="Google Shape;1225;p46"/>
          <p:cNvSpPr txBox="1"/>
          <p:nvPr/>
        </p:nvSpPr>
        <p:spPr>
          <a:xfrm>
            <a:off x="531874" y="3666464"/>
            <a:ext cx="3989700" cy="8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ja-JP" sz="4800" u="none" cap="none" strike="noStrike">
                <a:solidFill>
                  <a:schemeClr val="accent4"/>
                </a:solidFill>
                <a:latin typeface="Aharoni"/>
                <a:ea typeface="Aharoni"/>
                <a:cs typeface="Aharoni"/>
                <a:sym typeface="Aharoni"/>
              </a:rPr>
              <a:t>MISSION</a:t>
            </a:r>
            <a:endParaRPr b="0" i="0" sz="4800" u="none" cap="none" strike="noStrike">
              <a:solidFill>
                <a:schemeClr val="accent4"/>
              </a:solidFill>
              <a:latin typeface="Aharoni"/>
              <a:ea typeface="Aharoni"/>
              <a:cs typeface="Aharoni"/>
              <a:sym typeface="Aharoni"/>
            </a:endParaRPr>
          </a:p>
        </p:txBody>
      </p:sp>
      <p:sp>
        <p:nvSpPr>
          <p:cNvPr id="1226" name="Google Shape;1226;p46"/>
          <p:cNvSpPr txBox="1"/>
          <p:nvPr/>
        </p:nvSpPr>
        <p:spPr>
          <a:xfrm>
            <a:off x="7675249" y="6568822"/>
            <a:ext cx="387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日本マーケティングリサーチ機構調べ調査概要:2021年サービスの比較印象調査</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accent4"/>
              </a:solidFill>
              <a:latin typeface="BIZ UDPGothic"/>
              <a:ea typeface="BIZ UDPGothic"/>
              <a:cs typeface="BIZ UDPGothic"/>
              <a:sym typeface="BIZ UDPGothic"/>
            </a:endParaRPr>
          </a:p>
        </p:txBody>
      </p:sp>
      <p:sp>
        <p:nvSpPr>
          <p:cNvPr id="1227" name="Google Shape;1227;p46"/>
          <p:cNvSpPr/>
          <p:nvPr/>
        </p:nvSpPr>
        <p:spPr>
          <a:xfrm>
            <a:off x="0" y="5571601"/>
            <a:ext cx="12191999" cy="72048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8" name="Google Shape;1228;p46"/>
          <p:cNvSpPr txBox="1"/>
          <p:nvPr/>
        </p:nvSpPr>
        <p:spPr>
          <a:xfrm>
            <a:off x="4326777" y="5670233"/>
            <a:ext cx="17795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集客に強いセミナーNo.1</a:t>
            </a:r>
            <a:endParaRPr b="0" i="0" sz="1400" u="none" cap="none" strike="noStrike">
              <a:solidFill>
                <a:srgbClr val="000000"/>
              </a:solidFill>
              <a:latin typeface="BIZ UDPGothic"/>
              <a:ea typeface="BIZ UDPGothic"/>
              <a:cs typeface="BIZ UDPGothic"/>
              <a:sym typeface="BIZ UDPGothic"/>
            </a:endParaRPr>
          </a:p>
        </p:txBody>
      </p:sp>
      <p:pic>
        <p:nvPicPr>
          <p:cNvPr descr="ロゴ&#10;&#10;自動的に生成された説明" id="1229" name="Google Shape;1229;p46"/>
          <p:cNvPicPr preferRelativeResize="0"/>
          <p:nvPr/>
        </p:nvPicPr>
        <p:blipFill rotWithShape="1">
          <a:blip r:embed="rId4">
            <a:alphaModFix/>
          </a:blip>
          <a:srcRect b="0" l="0" r="0" t="0"/>
          <a:stretch/>
        </p:blipFill>
        <p:spPr>
          <a:xfrm>
            <a:off x="3377976" y="5316748"/>
            <a:ext cx="978791" cy="1094189"/>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0" name="Google Shape;1230;p46"/>
          <p:cNvPicPr preferRelativeResize="0"/>
          <p:nvPr/>
        </p:nvPicPr>
        <p:blipFill rotWithShape="1">
          <a:blip r:embed="rId4">
            <a:alphaModFix/>
          </a:blip>
          <a:srcRect b="0" l="0" r="0" t="0"/>
          <a:stretch/>
        </p:blipFill>
        <p:spPr>
          <a:xfrm>
            <a:off x="6217355" y="5336173"/>
            <a:ext cx="978792" cy="1094188"/>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1" name="Google Shape;1231;p46"/>
          <p:cNvPicPr preferRelativeResize="0"/>
          <p:nvPr/>
        </p:nvPicPr>
        <p:blipFill rotWithShape="1">
          <a:blip r:embed="rId4">
            <a:alphaModFix/>
          </a:blip>
          <a:srcRect b="0" l="0" r="0" t="0"/>
          <a:stretch/>
        </p:blipFill>
        <p:spPr>
          <a:xfrm>
            <a:off x="8697741" y="5374908"/>
            <a:ext cx="978792" cy="1094188"/>
          </a:xfrm>
          <a:prstGeom prst="rect">
            <a:avLst/>
          </a:prstGeom>
          <a:noFill/>
          <a:ln>
            <a:noFill/>
          </a:ln>
          <a:effectLst>
            <a:outerShdw blurRad="50800" rotWithShape="0" algn="tl" dir="2700000" dist="38100">
              <a:srgbClr val="000000">
                <a:alpha val="40000"/>
              </a:srgbClr>
            </a:outerShdw>
          </a:effectLst>
        </p:spPr>
      </p:pic>
      <p:sp>
        <p:nvSpPr>
          <p:cNvPr id="1232" name="Google Shape;1232;p46"/>
          <p:cNvSpPr txBox="1"/>
          <p:nvPr/>
        </p:nvSpPr>
        <p:spPr>
          <a:xfrm>
            <a:off x="9578638" y="5562393"/>
            <a:ext cx="1823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新規の商談獲得に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強いセミナー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3" name="Google Shape;1233;p46"/>
          <p:cNvSpPr txBox="1"/>
          <p:nvPr/>
        </p:nvSpPr>
        <p:spPr>
          <a:xfrm>
            <a:off x="6874255" y="5562393"/>
            <a:ext cx="1865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IT責任者が</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選ぶセミナー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4" name="Google Shape;1234;p46"/>
          <p:cNvSpPr txBox="1"/>
          <p:nvPr/>
        </p:nvSpPr>
        <p:spPr>
          <a:xfrm>
            <a:off x="726380" y="5639476"/>
            <a:ext cx="244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おかげ様で３つのNo.１</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獲得しました！1</a:t>
            </a:r>
            <a:endParaRPr b="1" i="0" sz="1600" u="none" cap="none" strike="noStrike">
              <a:solidFill>
                <a:srgbClr val="000000"/>
              </a:solidFill>
              <a:latin typeface="BIZ UDPGothic"/>
              <a:ea typeface="BIZ UDPGothic"/>
              <a:cs typeface="BIZ UDPGothic"/>
              <a:sym typeface="BIZ UDPGothic"/>
            </a:endParaRPr>
          </a:p>
        </p:txBody>
      </p:sp>
      <p:cxnSp>
        <p:nvCxnSpPr>
          <p:cNvPr id="1235" name="Google Shape;1235;p46"/>
          <p:cNvCxnSpPr/>
          <p:nvPr/>
        </p:nvCxnSpPr>
        <p:spPr>
          <a:xfrm>
            <a:off x="606009" y="4439084"/>
            <a:ext cx="4595683" cy="0"/>
          </a:xfrm>
          <a:prstGeom prst="straightConnector1">
            <a:avLst/>
          </a:prstGeom>
          <a:noFill/>
          <a:ln cap="flat" cmpd="sng" w="9525">
            <a:solidFill>
              <a:srgbClr val="163F9B"/>
            </a:solidFill>
            <a:prstDash val="solid"/>
            <a:miter lim="800000"/>
            <a:headEnd len="sm" w="sm" type="none"/>
            <a:tailEnd len="sm" w="sm" type="none"/>
          </a:ln>
        </p:spPr>
      </p:cxnSp>
      <p:sp>
        <p:nvSpPr>
          <p:cNvPr id="1236" name="Google Shape;1236;p46"/>
          <p:cNvSpPr txBox="1"/>
          <p:nvPr/>
        </p:nvSpPr>
        <p:spPr>
          <a:xfrm>
            <a:off x="10164033" y="6321232"/>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37" name="Google Shape;1237;p46"/>
          <p:cNvSpPr txBox="1"/>
          <p:nvPr>
            <p:ph idx="12" type="sldNum"/>
          </p:nvPr>
        </p:nvSpPr>
        <p:spPr>
          <a:xfrm>
            <a:off x="11755464" y="6321233"/>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p:nvPr/>
        </p:nvSpPr>
        <p:spPr>
          <a:xfrm>
            <a:off x="1" y="2945219"/>
            <a:ext cx="2743200" cy="391278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47"/>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p47"/>
          <p:cNvSpPr txBox="1"/>
          <p:nvPr/>
        </p:nvSpPr>
        <p:spPr>
          <a:xfrm>
            <a:off x="634801" y="3827126"/>
            <a:ext cx="1473600" cy="13866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取引実績</a:t>
            </a:r>
            <a:endParaRPr b="0" i="0" sz="4000" u="none" cap="none" strike="noStrike">
              <a:solidFill>
                <a:schemeClr val="lt1"/>
              </a:solidFill>
              <a:latin typeface="BIZ UDPGothic"/>
              <a:ea typeface="BIZ UDPGothic"/>
              <a:cs typeface="BIZ UDPGothic"/>
              <a:sym typeface="BIZ UDPGothic"/>
            </a:endParaRPr>
          </a:p>
        </p:txBody>
      </p:sp>
      <p:sp>
        <p:nvSpPr>
          <p:cNvPr id="1246" name="Google Shape;1246;p47"/>
          <p:cNvSpPr txBox="1"/>
          <p:nvPr/>
        </p:nvSpPr>
        <p:spPr>
          <a:xfrm>
            <a:off x="3131834" y="2845187"/>
            <a:ext cx="2931600" cy="3452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A10ネットワークス株式会社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アイテック阪急阪神株式会社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アドバンテック株式会社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株式会社アクシオ</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株式会社アシスト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伊藤忠テクノソリューションズ株式会社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株式会社インターネットイニシアティブ</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インフォコム株式会社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エクイニクス・ジャパン株式会社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SCSK株式会社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エフセキュア株式会社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エムオーテックス株式会社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エンカレッジ・テクノロジ株式会社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エントラストジャパン株式会社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株式会社オージス総研</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株式会社オプロ</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クリックテック・ジャパン株式会社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クロス・ヘッド株式会社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KCCSモバイルエンジニアリング株式会社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株式会社サーバーワークス</a:t>
            </a:r>
            <a:endParaRPr b="0" i="0" sz="1200" u="none" cap="none" strike="noStrike">
              <a:solidFill>
                <a:srgbClr val="000000"/>
              </a:solidFill>
              <a:latin typeface="BIZ UDPGothic"/>
              <a:ea typeface="BIZ UDPGothic"/>
              <a:cs typeface="BIZ UDPGothic"/>
              <a:sym typeface="BIZ UDPGothic"/>
            </a:endParaRPr>
          </a:p>
        </p:txBody>
      </p:sp>
      <p:sp>
        <p:nvSpPr>
          <p:cNvPr id="1247" name="Google Shape;1247;p47"/>
          <p:cNvSpPr txBox="1"/>
          <p:nvPr/>
        </p:nvSpPr>
        <p:spPr>
          <a:xfrm>
            <a:off x="5939880" y="2845187"/>
            <a:ext cx="2658300" cy="33384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サイオステクノロジー株式会社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サイバートラスト株式会社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株式会社ジール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CTCシステムマネジメント株式会社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株式会社システナ</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シンガポールテレコム・ジャパン株式会社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GMOグローバルサイン株式会社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JBサービス株式会社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スターティアレイズ株式会社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株式会社スマートスタイル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住友電工情報システム株式会社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ゾーホージャパン株式会社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株式会社ソリトンシステムズ</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ダイナトレース</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TIS株式会社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テクバン株式会社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テクマトリックス株式会社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株式会社デリバリーコンサルティング</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デル EMC</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日本システムウエア株式会社</a:t>
            </a:r>
            <a:endParaRPr b="0" i="0" sz="1200" u="none" cap="none" strike="noStrike">
              <a:solidFill>
                <a:srgbClr val="000000"/>
              </a:solidFill>
              <a:latin typeface="BIZ UDPGothic"/>
              <a:ea typeface="BIZ UDPGothic"/>
              <a:cs typeface="BIZ UDPGothic"/>
              <a:sym typeface="BIZ UDPGothic"/>
            </a:endParaRPr>
          </a:p>
        </p:txBody>
      </p:sp>
      <p:sp>
        <p:nvSpPr>
          <p:cNvPr id="1248" name="Google Shape;1248;p47"/>
          <p:cNvSpPr txBox="1"/>
          <p:nvPr/>
        </p:nvSpPr>
        <p:spPr>
          <a:xfrm>
            <a:off x="8784939" y="2845187"/>
            <a:ext cx="2931600" cy="3329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株式会社ヒューリンクス</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Netskope Japan株式会社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株式会社パソナテック</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東日本電信電話株式会社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富士通コミュニケーションサービス株式会社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富士電機ITソリューション株式会社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三菱電機ｲﾝﾌｫﾒｰｼｮﾝｼｽﾃﾑｽﾞ株式会社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ミランティス・ジャパン株式会社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株式会社モンスター・ラボ</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株式会社レッドチーム・テクノロジーズ</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株式会社ロゼッタ</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dk1"/>
              </a:buClr>
              <a:buSzPts val="1100"/>
              <a:buFont typeface="Noto Sans Symbols"/>
              <a:buNone/>
            </a:pPr>
            <a:r>
              <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（代理店）</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株式会社エムエム総研</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株式会社クリエイティブバンク</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ターゲットメディア株式会社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株式会社日本経済広告社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株式会社ビックビート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株式会社マイナビ</a:t>
            </a:r>
            <a:endParaRPr b="0" i="0" sz="1200" u="none" cap="none" strike="noStrike">
              <a:solidFill>
                <a:srgbClr val="000000"/>
              </a:solidFill>
              <a:latin typeface="BIZ UDPGothic"/>
              <a:ea typeface="BIZ UDPGothic"/>
              <a:cs typeface="BIZ UDPGothic"/>
              <a:sym typeface="BIZ UDPGothic"/>
            </a:endParaRPr>
          </a:p>
        </p:txBody>
      </p:sp>
      <p:sp>
        <p:nvSpPr>
          <p:cNvPr id="1249" name="Google Shape;1249;p47"/>
          <p:cNvSpPr txBox="1"/>
          <p:nvPr/>
        </p:nvSpPr>
        <p:spPr>
          <a:xfrm>
            <a:off x="495481" y="5667934"/>
            <a:ext cx="1752240" cy="2538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050" u="none" cap="none" strike="noStrike">
                <a:solidFill>
                  <a:schemeClr val="lt1"/>
                </a:solidFill>
                <a:latin typeface="BIZ UDPGothic"/>
                <a:ea typeface="BIZ UDPGothic"/>
                <a:cs typeface="BIZ UDPGothic"/>
                <a:sym typeface="BIZ UDPGothic"/>
              </a:rPr>
              <a:t>主要顧客のみ、五十音順</a:t>
            </a:r>
            <a:endParaRPr b="0" i="0" sz="1050" u="none" cap="none" strike="noStrike">
              <a:solidFill>
                <a:schemeClr val="lt1"/>
              </a:solidFill>
              <a:latin typeface="BIZ UDPGothic"/>
              <a:ea typeface="BIZ UDPGothic"/>
              <a:cs typeface="BIZ UDPGothic"/>
              <a:sym typeface="BIZ UDPGothic"/>
            </a:endParaRPr>
          </a:p>
        </p:txBody>
      </p:sp>
      <p:sp>
        <p:nvSpPr>
          <p:cNvPr id="1250" name="Google Shape;1250;p47"/>
          <p:cNvSpPr/>
          <p:nvPr/>
        </p:nvSpPr>
        <p:spPr>
          <a:xfrm>
            <a:off x="1303567" y="242011"/>
            <a:ext cx="2513533" cy="251353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51" name="Google Shape;1251;p47"/>
          <p:cNvSpPr txBox="1"/>
          <p:nvPr/>
        </p:nvSpPr>
        <p:spPr>
          <a:xfrm>
            <a:off x="1303567" y="888374"/>
            <a:ext cx="25134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取引先</a:t>
            </a:r>
            <a:r>
              <a:rPr b="0" i="0" lang="ja-JP" sz="1800" u="none" cap="none" strike="noStrike">
                <a:solidFill>
                  <a:schemeClr val="accent4"/>
                </a:solidFill>
                <a:latin typeface="BIZ UDPGothic"/>
                <a:ea typeface="BIZ UDPGothic"/>
                <a:cs typeface="BIZ UDPGothic"/>
                <a:sym typeface="BIZ UDPGothic"/>
              </a:rPr>
              <a:t>と</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セミナー開催数</a:t>
            </a:r>
            <a:r>
              <a:rPr b="0" i="0" lang="ja-JP" sz="1800" u="none" cap="none" strike="noStrike">
                <a:solidFill>
                  <a:schemeClr val="accent4"/>
                </a:solidFill>
                <a:latin typeface="BIZ UDPGothic"/>
                <a:ea typeface="BIZ UDPGothic"/>
                <a:cs typeface="BIZ UDPGothic"/>
                <a:sym typeface="BIZ UDPGothic"/>
              </a:rPr>
              <a:t>が</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1" i="0" lang="ja-JP" sz="2800" u="none" cap="none" strike="noStrike">
                <a:solidFill>
                  <a:schemeClr val="accent4"/>
                </a:solidFill>
                <a:latin typeface="BIZ UDPGothic"/>
                <a:ea typeface="BIZ UDPGothic"/>
                <a:cs typeface="BIZ UDPGothic"/>
                <a:sym typeface="BIZ UDPGothic"/>
              </a:rPr>
              <a:t>毎年増加中！</a:t>
            </a:r>
            <a:endParaRPr b="0" i="0" sz="1400" u="none" cap="none" strike="noStrike">
              <a:solidFill>
                <a:srgbClr val="000000"/>
              </a:solidFill>
              <a:latin typeface="BIZ UDPGothic"/>
              <a:ea typeface="BIZ UDPGothic"/>
              <a:cs typeface="BIZ UDPGothic"/>
              <a:sym typeface="BIZ UDPGothic"/>
            </a:endParaRPr>
          </a:p>
        </p:txBody>
      </p:sp>
      <p:sp>
        <p:nvSpPr>
          <p:cNvPr id="1252" name="Google Shape;1252;p47"/>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53" name="Google Shape;1253;p4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54" name="Google Shape;1254;p4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pic>
        <p:nvPicPr>
          <p:cNvPr id="1255" name="Google Shape;1255;p47"/>
          <p:cNvPicPr preferRelativeResize="0"/>
          <p:nvPr/>
        </p:nvPicPr>
        <p:blipFill rotWithShape="1">
          <a:blip r:embed="rId3">
            <a:alphaModFix/>
          </a:blip>
          <a:srcRect b="0" l="0" r="0" t="0"/>
          <a:stretch/>
        </p:blipFill>
        <p:spPr>
          <a:xfrm>
            <a:off x="3969500" y="152400"/>
            <a:ext cx="7072476" cy="251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descr="背景パターン" id="1261" name="Google Shape;1261;p48"/>
          <p:cNvPicPr preferRelativeResize="0"/>
          <p:nvPr/>
        </p:nvPicPr>
        <p:blipFill rotWithShape="1">
          <a:blip r:embed="rId3">
            <a:alphaModFix/>
          </a:blip>
          <a:srcRect b="0" l="0" r="0" t="0"/>
          <a:stretch/>
        </p:blipFill>
        <p:spPr>
          <a:xfrm>
            <a:off x="0" y="0"/>
            <a:ext cx="12278386" cy="6858000"/>
          </a:xfrm>
          <a:prstGeom prst="rect">
            <a:avLst/>
          </a:prstGeom>
          <a:noFill/>
          <a:ln>
            <a:noFill/>
          </a:ln>
        </p:spPr>
      </p:pic>
      <p:sp>
        <p:nvSpPr>
          <p:cNvPr id="1262" name="Google Shape;1262;p48"/>
          <p:cNvSpPr txBox="1"/>
          <p:nvPr/>
        </p:nvSpPr>
        <p:spPr>
          <a:xfrm>
            <a:off x="1914125" y="3493120"/>
            <a:ext cx="8348100" cy="1263197"/>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セミナーをエンタメに変える</a:t>
            </a:r>
            <a:endParaRPr b="1" i="0" sz="3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セミナーで社会を変える</a:t>
            </a:r>
            <a:endParaRPr b="0" i="0" sz="1400" u="none" cap="none" strike="noStrike">
              <a:solidFill>
                <a:srgbClr val="000000"/>
              </a:solidFill>
              <a:latin typeface="BIZ UDPGothic"/>
              <a:ea typeface="BIZ UDPGothic"/>
              <a:cs typeface="BIZ UDPGothic"/>
              <a:sym typeface="BIZ UDPGothic"/>
            </a:endParaRPr>
          </a:p>
        </p:txBody>
      </p:sp>
      <p:grpSp>
        <p:nvGrpSpPr>
          <p:cNvPr id="1263" name="Google Shape;1263;p48"/>
          <p:cNvGrpSpPr/>
          <p:nvPr/>
        </p:nvGrpSpPr>
        <p:grpSpPr>
          <a:xfrm>
            <a:off x="4732137" y="413522"/>
            <a:ext cx="2879718" cy="1024215"/>
            <a:chOff x="4649862" y="1573510"/>
            <a:chExt cx="2879718" cy="1024215"/>
          </a:xfrm>
        </p:grpSpPr>
        <p:pic>
          <p:nvPicPr>
            <p:cNvPr descr="ロゴ&#10;&#10;自動的に生成された説明" id="1264" name="Google Shape;1264;p48"/>
            <p:cNvPicPr preferRelativeResize="0"/>
            <p:nvPr/>
          </p:nvPicPr>
          <p:blipFill rotWithShape="1">
            <a:blip r:embed="rId4">
              <a:alphaModFix/>
            </a:blip>
            <a:srcRect b="0" l="0" r="0" t="0"/>
            <a:stretch/>
          </p:blipFill>
          <p:spPr>
            <a:xfrm>
              <a:off x="5634659"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5" name="Google Shape;1265;p48"/>
            <p:cNvPicPr preferRelativeResize="0"/>
            <p:nvPr/>
          </p:nvPicPr>
          <p:blipFill rotWithShape="1">
            <a:blip r:embed="rId4">
              <a:alphaModFix/>
            </a:blip>
            <a:srcRect b="0" l="0" r="0" t="0"/>
            <a:stretch/>
          </p:blipFill>
          <p:spPr>
            <a:xfrm>
              <a:off x="6613384"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6" name="Google Shape;1266;p48"/>
            <p:cNvPicPr preferRelativeResize="0"/>
            <p:nvPr/>
          </p:nvPicPr>
          <p:blipFill rotWithShape="1">
            <a:blip r:embed="rId4">
              <a:alphaModFix/>
            </a:blip>
            <a:srcRect b="0" l="0" r="0" t="0"/>
            <a:stretch/>
          </p:blipFill>
          <p:spPr>
            <a:xfrm>
              <a:off x="4649862" y="1573510"/>
              <a:ext cx="916196" cy="1024215"/>
            </a:xfrm>
            <a:prstGeom prst="rect">
              <a:avLst/>
            </a:prstGeom>
            <a:noFill/>
            <a:ln>
              <a:noFill/>
            </a:ln>
            <a:effectLst>
              <a:outerShdw blurRad="50800" rotWithShape="0" algn="t" dir="5400000" dist="38100">
                <a:srgbClr val="000000">
                  <a:alpha val="40000"/>
                </a:srgbClr>
              </a:outerShdw>
            </a:effectLst>
          </p:spPr>
        </p:pic>
      </p:grpSp>
      <p:grpSp>
        <p:nvGrpSpPr>
          <p:cNvPr id="1267" name="Google Shape;1267;p48"/>
          <p:cNvGrpSpPr/>
          <p:nvPr/>
        </p:nvGrpSpPr>
        <p:grpSpPr>
          <a:xfrm>
            <a:off x="3969353" y="1585656"/>
            <a:ext cx="4405363" cy="1445074"/>
            <a:chOff x="3636169" y="1970880"/>
            <a:chExt cx="4916700" cy="1445074"/>
          </a:xfrm>
        </p:grpSpPr>
        <p:sp>
          <p:nvSpPr>
            <p:cNvPr id="1268" name="Google Shape;1268;p48"/>
            <p:cNvSpPr txBox="1"/>
            <p:nvPr/>
          </p:nvSpPr>
          <p:spPr>
            <a:xfrm>
              <a:off x="4117968" y="1970880"/>
              <a:ext cx="3953101"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集客に強いセミナーNo.1</a:t>
              </a:r>
              <a:endParaRPr b="1" i="0" sz="2000" u="none" cap="none" strike="noStrike">
                <a:solidFill>
                  <a:schemeClr val="lt1"/>
                </a:solidFill>
                <a:latin typeface="BIZ UDPGothic"/>
                <a:ea typeface="BIZ UDPGothic"/>
                <a:cs typeface="BIZ UDPGothic"/>
                <a:sym typeface="BIZ UDPGothic"/>
              </a:endParaRPr>
            </a:p>
          </p:txBody>
        </p:sp>
        <p:sp>
          <p:nvSpPr>
            <p:cNvPr id="1269" name="Google Shape;1269;p48"/>
            <p:cNvSpPr txBox="1"/>
            <p:nvPr/>
          </p:nvSpPr>
          <p:spPr>
            <a:xfrm>
              <a:off x="3636169" y="2412087"/>
              <a:ext cx="491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新規の商談獲得に強いセミナーNo.1</a:t>
              </a:r>
              <a:endParaRPr b="1" i="0" sz="2000" u="none" cap="none" strike="noStrike">
                <a:solidFill>
                  <a:schemeClr val="lt1"/>
                </a:solidFill>
                <a:latin typeface="BIZ UDPGothic"/>
                <a:ea typeface="BIZ UDPGothic"/>
                <a:cs typeface="BIZ UDPGothic"/>
                <a:sym typeface="BIZ UDPGothic"/>
              </a:endParaRPr>
            </a:p>
          </p:txBody>
        </p:sp>
        <p:grpSp>
          <p:nvGrpSpPr>
            <p:cNvPr id="1270" name="Google Shape;1270;p48"/>
            <p:cNvGrpSpPr/>
            <p:nvPr/>
          </p:nvGrpSpPr>
          <p:grpSpPr>
            <a:xfrm>
              <a:off x="3955368" y="2853295"/>
              <a:ext cx="4278300" cy="562659"/>
              <a:chOff x="7004220" y="-265523"/>
              <a:chExt cx="4278300" cy="562659"/>
            </a:xfrm>
          </p:grpSpPr>
          <p:sp>
            <p:nvSpPr>
              <p:cNvPr id="1271" name="Google Shape;1271;p48"/>
              <p:cNvSpPr txBox="1"/>
              <p:nvPr/>
            </p:nvSpPr>
            <p:spPr>
              <a:xfrm>
                <a:off x="7004220" y="-265523"/>
                <a:ext cx="4278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IT責任者が選ぶセミナーNo.1</a:t>
                </a:r>
                <a:endParaRPr b="1" i="0" sz="2000" u="none" cap="none" strike="noStrike">
                  <a:solidFill>
                    <a:schemeClr val="lt1"/>
                  </a:solidFill>
                  <a:latin typeface="BIZ UDPGothic"/>
                  <a:ea typeface="BIZ UDPGothic"/>
                  <a:cs typeface="BIZ UDPGothic"/>
                  <a:sym typeface="BIZ UDPGothic"/>
                </a:endParaRPr>
              </a:p>
            </p:txBody>
          </p:sp>
          <p:sp>
            <p:nvSpPr>
              <p:cNvPr id="1272" name="Google Shape;1272;p48"/>
              <p:cNvSpPr txBox="1"/>
              <p:nvPr/>
            </p:nvSpPr>
            <p:spPr>
              <a:xfrm>
                <a:off x="7166778" y="97036"/>
                <a:ext cx="39531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grpSp>
      <p:pic>
        <p:nvPicPr>
          <p:cNvPr descr="黒い背景に白い文字がある&#10;&#10;中程度の精度で" id="1273" name="Google Shape;1273;p48"/>
          <p:cNvPicPr preferRelativeResize="0"/>
          <p:nvPr/>
        </p:nvPicPr>
        <p:blipFill rotWithShape="1">
          <a:blip r:embed="rId5">
            <a:alphaModFix/>
          </a:blip>
          <a:srcRect b="0" l="0" r="0" t="0"/>
          <a:stretch/>
        </p:blipFill>
        <p:spPr>
          <a:xfrm>
            <a:off x="5413636" y="5130451"/>
            <a:ext cx="1516720" cy="1516720"/>
          </a:xfrm>
          <a:prstGeom prst="rect">
            <a:avLst/>
          </a:prstGeom>
          <a:noFill/>
          <a:ln>
            <a:noFill/>
          </a:ln>
        </p:spPr>
      </p:pic>
    </p:spTree>
  </p:cSld>
  <p:clrMapOvr>
    <a:masterClrMapping/>
  </p:clrMapOvr>
</p: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■セミナー（ウェビナー）の必要性について</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・リード獲得の手段として重要視するものは？</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・Webサイト（コンテンツマーケティング）</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Reach out to customers faster than competitors and support problem-solving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Be included in the consideration set of several to a dozen companies, and remain as one of the final 2-3 candidates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Be chosen from the final 2-3 candidates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In-person trade show</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Online event</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Make them aware of the issue.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Help them deeply understand the issue.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Reach out to customers before competitors and make them aware of 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Website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In-person trade show</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In-person trade show</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